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4"/>
  </p:sldMasterIdLst>
  <p:notesMasterIdLst>
    <p:notesMasterId r:id="rId33"/>
  </p:notesMasterIdLst>
  <p:handoutMasterIdLst>
    <p:handoutMasterId r:id="rId34"/>
  </p:handoutMasterIdLst>
  <p:sldIdLst>
    <p:sldId id="811" r:id="rId5"/>
    <p:sldId id="816" r:id="rId6"/>
    <p:sldId id="818" r:id="rId7"/>
    <p:sldId id="815" r:id="rId8"/>
    <p:sldId id="819" r:id="rId9"/>
    <p:sldId id="885" r:id="rId10"/>
    <p:sldId id="925" r:id="rId11"/>
    <p:sldId id="926" r:id="rId12"/>
    <p:sldId id="927" r:id="rId13"/>
    <p:sldId id="928" r:id="rId14"/>
    <p:sldId id="930" r:id="rId15"/>
    <p:sldId id="929" r:id="rId16"/>
    <p:sldId id="931" r:id="rId17"/>
    <p:sldId id="932" r:id="rId18"/>
    <p:sldId id="933" r:id="rId19"/>
    <p:sldId id="934" r:id="rId20"/>
    <p:sldId id="935" r:id="rId21"/>
    <p:sldId id="937" r:id="rId22"/>
    <p:sldId id="938" r:id="rId23"/>
    <p:sldId id="939" r:id="rId24"/>
    <p:sldId id="940" r:id="rId25"/>
    <p:sldId id="942" r:id="rId26"/>
    <p:sldId id="943" r:id="rId27"/>
    <p:sldId id="941" r:id="rId28"/>
    <p:sldId id="944" r:id="rId29"/>
    <p:sldId id="924" r:id="rId30"/>
    <p:sldId id="920" r:id="rId31"/>
    <p:sldId id="869" r:id="rId32"/>
  </p:sldIdLst>
  <p:sldSz cx="12192000" cy="6858000"/>
  <p:notesSz cx="7104063" cy="10234613"/>
  <p:embeddedFontLst>
    <p:embeddedFont>
      <p:font typeface="Calibri" panose="020F0502020204030204" pitchFamily="34" charset="0"/>
      <p:regular r:id="rId35"/>
      <p:bold r:id="rId36"/>
      <p:italic r:id="rId37"/>
      <p:boldItalic r:id="rId38"/>
    </p:embeddedFont>
    <p:embeddedFont>
      <p:font typeface="Consolas" panose="020B0609020204030204" pitchFamily="49"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Segoe UI" panose="020B0502040204020203" pitchFamily="34" charset="0"/>
      <p:regular r:id="rId47"/>
      <p:bold r:id="rId48"/>
      <p:italic r:id="rId49"/>
      <p:boldItalic r:id="rId50"/>
    </p:embeddedFont>
    <p:embeddedFont>
      <p:font typeface="Segoe UI Light" panose="020B0502040204020203" pitchFamily="34" charset="0"/>
      <p:regular r:id="rId51"/>
      <p:italic r:id="rId52"/>
    </p:embeddedFont>
  </p:embeddedFontLst>
  <p:custDataLst>
    <p:tags r:id="rId5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7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Stéphane GOBIN" initials="" lastIdx="0" clrIdx="6"/>
  <p:cmAuthor id="1" name="Sarah BOUTER" initials="SB" lastIdx="9" clrIdx="0">
    <p:extLst>
      <p:ext uri="{19B8F6BF-5375-455C-9EA6-DF929625EA0E}">
        <p15:presenceInfo xmlns:p15="http://schemas.microsoft.com/office/powerpoint/2012/main" userId="S-1-5-21-1801674531-1897051121-839522115-8424" providerId="AD"/>
      </p:ext>
    </p:extLst>
  </p:cmAuthor>
  <p:cmAuthor id="2" name="Thierry RICHARD" initials="TR" lastIdx="1" clrIdx="1">
    <p:extLst>
      <p:ext uri="{19B8F6BF-5375-455C-9EA6-DF929625EA0E}">
        <p15:presenceInfo xmlns:p15="http://schemas.microsoft.com/office/powerpoint/2012/main" userId="Thierry RICHARD" providerId="None"/>
      </p:ext>
    </p:extLst>
  </p:cmAuthor>
  <p:cmAuthor id="3" name="RICHARD Thierry Admin" initials="RTA" lastIdx="3" clrIdx="2">
    <p:extLst>
      <p:ext uri="{19B8F6BF-5375-455C-9EA6-DF929625EA0E}">
        <p15:presenceInfo xmlns:p15="http://schemas.microsoft.com/office/powerpoint/2012/main" userId="RICHARD Thierry Admin" providerId="None"/>
      </p:ext>
    </p:extLst>
  </p:cmAuthor>
  <p:cmAuthor id="4" name="Barthe, Karine (EXT - FR/Lannion)" initials="BK(F" lastIdx="1" clrIdx="3">
    <p:extLst>
      <p:ext uri="{19B8F6BF-5375-455C-9EA6-DF929625EA0E}">
        <p15:presenceInfo xmlns:p15="http://schemas.microsoft.com/office/powerpoint/2012/main" userId="Barthe, Karine (EXT - FR/Lannion)" providerId="None"/>
      </p:ext>
    </p:extLst>
  </p:cmAuthor>
  <p:cmAuthor id="5" name="Sabrina Kuhn" initials="SK" lastIdx="10" clrIdx="4">
    <p:extLst>
      <p:ext uri="{19B8F6BF-5375-455C-9EA6-DF929625EA0E}">
        <p15:presenceInfo xmlns:p15="http://schemas.microsoft.com/office/powerpoint/2012/main" userId="S-1-5-21-1801674531-1897051121-839522115-20220" providerId="AD"/>
      </p:ext>
    </p:extLst>
  </p:cmAuthor>
  <p:cmAuthor id="6" name="Emilie VILLETORTE" initials="EV" lastIdx="1" clrIdx="5">
    <p:extLst>
      <p:ext uri="{19B8F6BF-5375-455C-9EA6-DF929625EA0E}">
        <p15:presenceInfo xmlns:p15="http://schemas.microsoft.com/office/powerpoint/2012/main" userId="S::evilletorte@eni.fr::60a890f2-81d8-4a9a-b988-47c91ea199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258"/>
    <a:srgbClr val="FFFFFF"/>
    <a:srgbClr val="2F3240"/>
    <a:srgbClr val="011F39"/>
    <a:srgbClr val="4AA5B7"/>
    <a:srgbClr val="3B518E"/>
    <a:srgbClr val="06516F"/>
    <a:srgbClr val="016B9F"/>
    <a:srgbClr val="141E26"/>
    <a:srgbClr val="AAD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75169" autoAdjust="0"/>
  </p:normalViewPr>
  <p:slideViewPr>
    <p:cSldViewPr snapToGrid="0">
      <p:cViewPr varScale="1">
        <p:scale>
          <a:sx n="86" d="100"/>
          <a:sy n="86" d="100"/>
        </p:scale>
        <p:origin x="1422" y="60"/>
      </p:cViewPr>
      <p:guideLst>
        <p:guide orient="horz" pos="2160"/>
        <p:guide pos="3840"/>
        <p:guide pos="277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51" d="100"/>
          <a:sy n="51" d="100"/>
        </p:scale>
        <p:origin x="27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0.fntdata"/><Relationship Id="rId52" Type="http://schemas.openxmlformats.org/officeDocument/2006/relationships/font" Target="fonts/font1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latin typeface="Segoe UI" panose="020B0502040204020203" pitchFamily="34" charset="0"/>
            </a:endParaRP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7A8EB9EB-B186-4F9A-9F85-BBB1D65C7589}" type="datetimeFigureOut">
              <a:rPr lang="fr-FR" smtClean="0">
                <a:latin typeface="Segoe UI" panose="020B0502040204020203" pitchFamily="34" charset="0"/>
              </a:rPr>
              <a:t>21/04/2023</a:t>
            </a:fld>
            <a:endParaRPr lang="fr-FR">
              <a:latin typeface="Segoe UI" panose="020B0502040204020203" pitchFamily="34" charset="0"/>
            </a:endParaRP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latin typeface="Segoe UI" panose="020B0502040204020203" pitchFamily="34" charset="0"/>
            </a:endParaRP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2611C90E-7C5C-4FC7-8E56-A2E921698B81}" type="slidenum">
              <a:rPr lang="fr-FR" smtClean="0">
                <a:latin typeface="Segoe UI" panose="020B0502040204020203" pitchFamily="34" charset="0"/>
              </a:rPr>
              <a:t>‹N°›</a:t>
            </a:fld>
            <a:endParaRPr lang="fr-FR">
              <a:latin typeface="Segoe UI" panose="020B0502040204020203" pitchFamily="34" charset="0"/>
            </a:endParaRPr>
          </a:p>
        </p:txBody>
      </p:sp>
    </p:spTree>
    <p:extLst>
      <p:ext uri="{BB962C8B-B14F-4D97-AF65-F5344CB8AC3E}">
        <p14:creationId xmlns:p14="http://schemas.microsoft.com/office/powerpoint/2010/main" val="16224908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atin typeface="Segoe UI" panose="020B0502040204020203" pitchFamily="34" charset="0"/>
              </a:defRPr>
            </a:lvl1pPr>
          </a:lstStyle>
          <a:p>
            <a:endParaRPr lang="fr-FR"/>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atin typeface="Segoe UI" panose="020B0502040204020203" pitchFamily="34" charset="0"/>
              </a:defRPr>
            </a:lvl1pPr>
          </a:lstStyle>
          <a:p>
            <a:fld id="{E63BDECB-E14E-459C-896C-A883D5960C42}" type="datetimeFigureOut">
              <a:rPr lang="fr-FR" smtClean="0"/>
              <a:pPr/>
              <a:t>21/04/2023</a:t>
            </a:fld>
            <a:endParaRPr lang="fr-FR"/>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fr-FR"/>
          </a:p>
        </p:txBody>
      </p:sp>
      <p:sp>
        <p:nvSpPr>
          <p:cNvPr id="5" name="Espace réservé des commentair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atin typeface="Segoe UI" panose="020B0502040204020203" pitchFamily="34" charset="0"/>
              </a:defRPr>
            </a:lvl1pPr>
          </a:lstStyle>
          <a:p>
            <a:endParaRPr lang="fr-FR"/>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atin typeface="Segoe UI" panose="020B0502040204020203" pitchFamily="34" charset="0"/>
              </a:defRPr>
            </a:lvl1pPr>
          </a:lstStyle>
          <a:p>
            <a:fld id="{00CA5B4E-61E0-4854-9785-88AF627D622D}" type="slidenum">
              <a:rPr lang="fr-FR" smtClean="0"/>
              <a:pPr/>
              <a:t>‹N°›</a:t>
            </a:fld>
            <a:endParaRPr lang="fr-FR"/>
          </a:p>
        </p:txBody>
      </p:sp>
    </p:spTree>
    <p:extLst>
      <p:ext uri="{BB962C8B-B14F-4D97-AF65-F5344CB8AC3E}">
        <p14:creationId xmlns:p14="http://schemas.microsoft.com/office/powerpoint/2010/main" val="34678058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Service </a:t>
            </a:r>
            <a:r>
              <a:rPr lang="fr-FR" dirty="0" err="1"/>
              <a:t>Angular</a:t>
            </a:r>
            <a:r>
              <a:rPr lang="fr-FR" dirty="0"/>
              <a:t> pour développer le métier (l’intelligence de l’application)</a:t>
            </a:r>
          </a:p>
          <a:p>
            <a:r>
              <a:rPr lang="fr-FR" dirty="0"/>
              <a:t>Possible de déporter cette intelligence sur un serveur et interroger depuis l’appli mobile une base de données ou un serveur</a:t>
            </a:r>
          </a:p>
          <a:p>
            <a:r>
              <a:rPr lang="fr-FR" dirty="0"/>
              <a:t>Contrainte : développement asynchrone – pour ne pas bloquer le navigateur pendant l’attente de la réponse du serveur.</a:t>
            </a:r>
          </a:p>
          <a:p>
            <a:endParaRPr lang="fr-FR" dirty="0"/>
          </a:p>
        </p:txBody>
      </p:sp>
    </p:spTree>
    <p:extLst>
      <p:ext uri="{BB962C8B-B14F-4D97-AF65-F5344CB8AC3E}">
        <p14:creationId xmlns:p14="http://schemas.microsoft.com/office/powerpoint/2010/main" val="257271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traitement. – Version Synchrone</a:t>
            </a:r>
          </a:p>
          <a:p>
            <a:r>
              <a:rPr lang="fr-FR" dirty="0"/>
              <a:t>Dans notre exemple, si le chargement de la BDD prend 20 ms tout va bien</a:t>
            </a:r>
          </a:p>
          <a:p>
            <a:r>
              <a:rPr lang="fr-FR" dirty="0"/>
              <a:t>Mais parfois, à cause du réseau, de la BDD, il peut y avoir un ralentissement. Cette fois, il y aura 1 min 30</a:t>
            </a:r>
          </a:p>
          <a:p>
            <a:r>
              <a:rPr lang="fr-FR" dirty="0"/>
              <a:t>Pendant tout ce temps; l’utilisateur ne peut rien faire</a:t>
            </a:r>
          </a:p>
          <a:p>
            <a:r>
              <a:rPr lang="fr-FR" dirty="0"/>
              <a:t>L’utilisateur trouvera cela trop long</a:t>
            </a:r>
          </a:p>
          <a:p>
            <a:r>
              <a:rPr lang="fr-FR" dirty="0"/>
              <a:t>Donc il vaut mieux dans tous les cas manipuler en asynchrone</a:t>
            </a:r>
          </a:p>
          <a:p>
            <a:r>
              <a:rPr lang="fr-FR" dirty="0">
                <a:sym typeface="Wingdings" panose="05000000000000000000" pitchFamily="2" charset="2"/>
              </a:rPr>
              <a:t> Déroulement dans ce cas sur le slide suivant </a:t>
            </a:r>
            <a:endParaRPr lang="fr-FR" dirty="0"/>
          </a:p>
          <a:p>
            <a:pPr marL="0" lvl="0" indent="0">
              <a:lnSpc>
                <a:spcPct val="120000"/>
              </a:lnSpc>
              <a:buFont typeface="Arial" panose="020B0604020202020204" pitchFamily="34" charset="0"/>
              <a:buNone/>
            </a:pPr>
            <a:endParaRPr lang="fr-FR" spc="-1" dirty="0">
              <a:solidFill>
                <a:srgbClr val="343642"/>
              </a:solidFill>
              <a:latin typeface="Segoe UI"/>
            </a:endParaRPr>
          </a:p>
        </p:txBody>
      </p:sp>
    </p:spTree>
    <p:extLst>
      <p:ext uri="{BB962C8B-B14F-4D97-AF65-F5344CB8AC3E}">
        <p14:creationId xmlns:p14="http://schemas.microsoft.com/office/powerpoint/2010/main" val="237522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traitement. – Version Asynchrone</a:t>
            </a:r>
          </a:p>
          <a:p>
            <a:r>
              <a:rPr lang="fr-FR" dirty="0"/>
              <a:t>Lancement de la demande des données</a:t>
            </a:r>
          </a:p>
          <a:p>
            <a:r>
              <a:rPr lang="fr-FR" dirty="0"/>
              <a:t>Pendant ce temps, la page commence à s’afficher et les images aussi</a:t>
            </a:r>
          </a:p>
          <a:p>
            <a:r>
              <a:rPr lang="fr-FR" dirty="0"/>
              <a:t>A la fin du transfert de données; il y aura retour et mise en fil des données à afficher</a:t>
            </a:r>
          </a:p>
          <a:p>
            <a:endParaRPr lang="fr-FR" spc="-1" dirty="0">
              <a:solidFill>
                <a:srgbClr val="343642"/>
              </a:solidFill>
              <a:latin typeface="Segoe UI"/>
            </a:endParaRPr>
          </a:p>
          <a:p>
            <a:r>
              <a:rPr lang="fr-FR" dirty="0"/>
              <a:t>Contrainte de la programmation asynchrone, </a:t>
            </a:r>
          </a:p>
          <a:p>
            <a:r>
              <a:rPr lang="fr-FR" dirty="0"/>
              <a:t>Il faut accepter que l’ordre d’exécution des traitements n’est plus maitrisé</a:t>
            </a:r>
          </a:p>
          <a:p>
            <a:endParaRPr lang="fr-FR" dirty="0"/>
          </a:p>
          <a:p>
            <a:pPr marL="342900" lvl="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La programmation asynchrone permet de compenser le fait qu’un onglet </a:t>
            </a:r>
            <a:br>
              <a:rPr lang="fr-FR" sz="1200" spc="-1" dirty="0">
                <a:solidFill>
                  <a:srgbClr val="343642"/>
                </a:solidFill>
                <a:latin typeface="Segoe UI"/>
              </a:rPr>
            </a:br>
            <a:r>
              <a:rPr lang="fr-FR" sz="1200" spc="-1" dirty="0">
                <a:solidFill>
                  <a:srgbClr val="343642"/>
                </a:solidFill>
                <a:latin typeface="Segoe UI"/>
              </a:rPr>
              <a:t>de navigateur web ne dispose que d’un thread pour s’exécuter</a:t>
            </a:r>
          </a:p>
          <a:p>
            <a:pPr marL="342900" lvl="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La programmation asynchrone permet de rendre non bloquante l’exécution d’un traitement JavaScript</a:t>
            </a:r>
          </a:p>
          <a:p>
            <a:pPr marL="342900" lvl="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Attention car avec la programmation asynchrone, on ne maîtrise plus l’ordre d’exécution des traitements</a:t>
            </a:r>
          </a:p>
          <a:p>
            <a:endParaRPr lang="fr-FR" dirty="0"/>
          </a:p>
          <a:p>
            <a:endParaRPr lang="fr-FR" spc="-1" dirty="0">
              <a:solidFill>
                <a:srgbClr val="343642"/>
              </a:solidFill>
              <a:latin typeface="Segoe UI"/>
            </a:endParaRPr>
          </a:p>
        </p:txBody>
      </p:sp>
    </p:spTree>
    <p:extLst>
      <p:ext uri="{BB962C8B-B14F-4D97-AF65-F5344CB8AC3E}">
        <p14:creationId xmlns:p14="http://schemas.microsoft.com/office/powerpoint/2010/main" val="3443413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ct val="120000"/>
              </a:lnSpc>
              <a:buFont typeface="Arial" panose="020B0604020202020204" pitchFamily="34" charset="0"/>
              <a:buNone/>
            </a:pPr>
            <a:endParaRPr lang="fr-FR" spc="-1" dirty="0">
              <a:solidFill>
                <a:srgbClr val="343642"/>
              </a:solidFill>
              <a:latin typeface="Segoe UI"/>
            </a:endParaRPr>
          </a:p>
        </p:txBody>
      </p:sp>
    </p:spTree>
    <p:extLst>
      <p:ext uri="{BB962C8B-B14F-4D97-AF65-F5344CB8AC3E}">
        <p14:creationId xmlns:p14="http://schemas.microsoft.com/office/powerpoint/2010/main" val="47507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Wingdings" panose="05000000000000000000" pitchFamily="2" charset="2"/>
              <a:buNone/>
            </a:pPr>
            <a:r>
              <a:rPr lang="fr-FR" dirty="0">
                <a:sym typeface="Wingdings" panose="05000000000000000000" pitchFamily="2" charset="2"/>
              </a:rPr>
              <a:t>La solution d’origine en JavaScript pour faire les traitements asynchrones est des fonctions callback</a:t>
            </a:r>
          </a:p>
          <a:p>
            <a:pPr marL="0" indent="0">
              <a:buFont typeface="Wingdings" panose="05000000000000000000" pitchFamily="2" charset="2"/>
              <a:buNone/>
            </a:pPr>
            <a:r>
              <a:rPr lang="fr-FR" dirty="0">
                <a:sym typeface="Wingdings" panose="05000000000000000000" pitchFamily="2" charset="2"/>
              </a:rPr>
              <a:t> une méthode </a:t>
            </a:r>
            <a:r>
              <a:rPr lang="fr-FR" dirty="0" err="1">
                <a:sym typeface="Wingdings" panose="05000000000000000000" pitchFamily="2" charset="2"/>
              </a:rPr>
              <a:t>callBack</a:t>
            </a:r>
            <a:r>
              <a:rPr lang="fr-FR" dirty="0">
                <a:sym typeface="Wingdings" panose="05000000000000000000" pitchFamily="2" charset="2"/>
              </a:rPr>
              <a:t> (fonction </a:t>
            </a:r>
            <a:r>
              <a:rPr lang="fr-FR" dirty="0" err="1">
                <a:sym typeface="Wingdings" panose="05000000000000000000" pitchFamily="2" charset="2"/>
              </a:rPr>
              <a:t>greeting</a:t>
            </a:r>
            <a:r>
              <a:rPr lang="fr-FR" dirty="0">
                <a:sym typeface="Wingdings" panose="05000000000000000000" pitchFamily="2" charset="2"/>
              </a:rPr>
              <a:t> dans notre exemple)</a:t>
            </a:r>
          </a:p>
          <a:p>
            <a:pPr marL="171450" indent="-171450">
              <a:buFont typeface="Wingdings" panose="05000000000000000000" pitchFamily="2" charset="2"/>
              <a:buChar char="à"/>
            </a:pPr>
            <a:r>
              <a:rPr lang="fr-FR" dirty="0">
                <a:sym typeface="Wingdings" panose="05000000000000000000" pitchFamily="2" charset="2"/>
              </a:rPr>
              <a:t>Fonction appelée quand une autre fonction a fini son traitement (</a:t>
            </a:r>
            <a:r>
              <a:rPr lang="fr-FR" dirty="0" err="1">
                <a:sym typeface="Wingdings" panose="05000000000000000000" pitchFamily="2" charset="2"/>
              </a:rPr>
              <a:t>greeting</a:t>
            </a:r>
            <a:r>
              <a:rPr lang="fr-FR" dirty="0">
                <a:sym typeface="Wingdings" panose="05000000000000000000" pitchFamily="2" charset="2"/>
              </a:rPr>
              <a:t> est appelée quand </a:t>
            </a:r>
            <a:r>
              <a:rPr lang="fr-FR" dirty="0" err="1">
                <a:sym typeface="Wingdings" panose="05000000000000000000" pitchFamily="2" charset="2"/>
              </a:rPr>
              <a:t>processUserInput</a:t>
            </a:r>
            <a:r>
              <a:rPr lang="fr-FR" dirty="0">
                <a:sym typeface="Wingdings" panose="05000000000000000000" pitchFamily="2" charset="2"/>
              </a:rPr>
              <a:t> a terminé)</a:t>
            </a:r>
          </a:p>
          <a:p>
            <a:pPr marL="171450" indent="-171450">
              <a:buFont typeface="Wingdings" panose="05000000000000000000" pitchFamily="2" charset="2"/>
              <a:buChar char="à"/>
            </a:pPr>
            <a:r>
              <a:rPr lang="fr-FR" b="0" i="0" dirty="0">
                <a:solidFill>
                  <a:srgbClr val="333333"/>
                </a:solidFill>
                <a:effectLst/>
                <a:latin typeface="Montserrat"/>
              </a:rPr>
              <a:t>En effet, une fonction de « callback » en anglais est une fonction qui va pouvoir être rappelée (« </a:t>
            </a:r>
            <a:r>
              <a:rPr lang="fr-FR" b="0" i="0" dirty="0" err="1">
                <a:solidFill>
                  <a:srgbClr val="333333"/>
                </a:solidFill>
                <a:effectLst/>
                <a:latin typeface="Montserrat"/>
              </a:rPr>
              <a:t>called</a:t>
            </a:r>
            <a:r>
              <a:rPr lang="fr-FR" b="0" i="0" dirty="0">
                <a:solidFill>
                  <a:srgbClr val="333333"/>
                </a:solidFill>
                <a:effectLst/>
                <a:latin typeface="Montserrat"/>
              </a:rPr>
              <a:t> back ») à un certain moment et/ou sous certaines conditions.</a:t>
            </a:r>
          </a:p>
          <a:p>
            <a:pPr marL="171450" indent="-171450">
              <a:buFont typeface="Wingdings" panose="05000000000000000000" pitchFamily="2" charset="2"/>
              <a:buChar char="à"/>
            </a:pPr>
            <a:endParaRPr lang="fr-FR" b="0" i="0" dirty="0">
              <a:solidFill>
                <a:srgbClr val="333333"/>
              </a:solidFill>
              <a:effectLst/>
              <a:latin typeface="Montserrat"/>
              <a:sym typeface="Wingdings" panose="05000000000000000000" pitchFamily="2" charset="2"/>
            </a:endParaRPr>
          </a:p>
          <a:p>
            <a:pPr marL="171450" indent="-171450">
              <a:buFont typeface="Wingdings" panose="05000000000000000000" pitchFamily="2" charset="2"/>
              <a:buChar char="à"/>
            </a:pPr>
            <a:endParaRPr lang="fr-FR" b="0" i="0" dirty="0">
              <a:solidFill>
                <a:srgbClr val="333333"/>
              </a:solidFill>
              <a:effectLst/>
              <a:latin typeface="Montserrat"/>
              <a:sym typeface="Wingdings" panose="05000000000000000000" pitchFamily="2" charset="2"/>
            </a:endParaRPr>
          </a:p>
          <a:p>
            <a:r>
              <a:rPr lang="fr-FR" dirty="0"/>
              <a:t>A éviter, peu lisible et complexe à maintenir.</a:t>
            </a:r>
          </a:p>
          <a:p>
            <a:r>
              <a:rPr lang="fr-FR" dirty="0"/>
              <a:t>« </a:t>
            </a:r>
            <a:r>
              <a:rPr lang="fr-FR" dirty="0" err="1"/>
              <a:t>Pyramids</a:t>
            </a:r>
            <a:r>
              <a:rPr lang="fr-FR" dirty="0"/>
              <a:t> of </a:t>
            </a:r>
            <a:r>
              <a:rPr lang="fr-FR" dirty="0" err="1"/>
              <a:t>doom</a:t>
            </a:r>
            <a:r>
              <a:rPr lang="fr-FR" dirty="0"/>
              <a:t> » = </a:t>
            </a:r>
            <a:r>
              <a:rPr lang="fr-FR" b="0" i="0" dirty="0">
                <a:solidFill>
                  <a:srgbClr val="4D5156"/>
                </a:solidFill>
                <a:effectLst/>
                <a:latin typeface="arial" panose="020B0604020202020204" pitchFamily="34" charset="0"/>
              </a:rPr>
              <a:t>Dans le domaine de l'informatique, « une pyramide condamnée » désigne en programmation un enchaînement de conditions imbriquées qui forment une pyramide horizontale de lignes d'instructions.</a:t>
            </a:r>
            <a:endParaRPr lang="fr-FR" dirty="0"/>
          </a:p>
          <a:p>
            <a:pPr marL="171450" indent="-171450">
              <a:buFont typeface="Wingdings" panose="05000000000000000000" pitchFamily="2" charset="2"/>
              <a:buChar char="à"/>
            </a:pPr>
            <a:endParaRPr lang="fr-FR" dirty="0">
              <a:sym typeface="Wingdings" panose="05000000000000000000" pitchFamily="2" charset="2"/>
            </a:endParaRPr>
          </a:p>
        </p:txBody>
      </p:sp>
    </p:spTree>
    <p:extLst>
      <p:ext uri="{BB962C8B-B14F-4D97-AF65-F5344CB8AC3E}">
        <p14:creationId xmlns:p14="http://schemas.microsoft.com/office/powerpoint/2010/main" val="2545889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développement va ressembler à du code synchrone.</a:t>
            </a:r>
          </a:p>
          <a:p>
            <a:endParaRPr lang="fr-FR" dirty="0"/>
          </a:p>
          <a:p>
            <a:r>
              <a:rPr lang="fr-FR" dirty="0"/>
              <a:t>La méthode asynchrone que nous allons créer va répondre immédiatement une promesse (1 objet synchrone)</a:t>
            </a:r>
          </a:p>
          <a:p>
            <a:pPr marL="171450" indent="-171450">
              <a:buFont typeface="Wingdings" panose="05000000000000000000" pitchFamily="2" charset="2"/>
              <a:buChar char="à"/>
            </a:pPr>
            <a:r>
              <a:rPr lang="fr-FR" dirty="0">
                <a:sym typeface="Wingdings" panose="05000000000000000000" pitchFamily="2" charset="2"/>
              </a:rPr>
              <a:t>Alors que son code va prendre plusieurs minutes</a:t>
            </a:r>
          </a:p>
          <a:p>
            <a:pPr marL="171450" indent="-171450">
              <a:buFont typeface="Wingdings" panose="05000000000000000000" pitchFamily="2" charset="2"/>
              <a:buChar char="à"/>
            </a:pPr>
            <a:r>
              <a:rPr lang="fr-FR" dirty="0">
                <a:sym typeface="Wingdings" panose="05000000000000000000" pitchFamily="2" charset="2"/>
              </a:rPr>
              <a:t>Une promesse est un objet JavaScript. Elle permet d’indiquer que son code prendra du temps mais que lorsque le calcul sera terminé. La méthode pourra rappeler le contexte pour exécuter un code désiré.</a:t>
            </a:r>
          </a:p>
          <a:p>
            <a:pPr marL="171450" indent="-171450">
              <a:buFont typeface="Wingdings" panose="05000000000000000000" pitchFamily="2" charset="2"/>
              <a:buChar char="à"/>
            </a:pPr>
            <a:r>
              <a:rPr lang="fr-FR" dirty="0">
                <a:sym typeface="Wingdings" panose="05000000000000000000" pitchFamily="2" charset="2"/>
              </a:rPr>
              <a:t>L’exécution de la méthode est en asynchrone</a:t>
            </a:r>
          </a:p>
          <a:p>
            <a:pPr marL="171450" indent="-171450">
              <a:buFont typeface="Wingdings" panose="05000000000000000000" pitchFamily="2" charset="2"/>
              <a:buChar char="à"/>
            </a:pPr>
            <a:r>
              <a:rPr lang="fr-FR" dirty="0">
                <a:sym typeface="Wingdings" panose="05000000000000000000" pitchFamily="2" charset="2"/>
              </a:rPr>
              <a:t>En fin de traitement, on résout la promesse. Et exécuter le code désiré après</a:t>
            </a:r>
          </a:p>
          <a:p>
            <a:pPr marL="171450" indent="-171450">
              <a:buFont typeface="Wingdings" panose="05000000000000000000" pitchFamily="2" charset="2"/>
              <a:buChar char="à"/>
            </a:pPr>
            <a:endParaRPr lang="fr-FR" dirty="0">
              <a:sym typeface="Wingdings" panose="05000000000000000000" pitchFamily="2" charset="2"/>
            </a:endParaRPr>
          </a:p>
          <a:p>
            <a:pPr marL="171450" indent="-171450">
              <a:buFont typeface="Wingdings" panose="05000000000000000000" pitchFamily="2" charset="2"/>
              <a:buChar char="à"/>
            </a:pPr>
            <a:r>
              <a:rPr lang="fr-FR" dirty="0">
                <a:sym typeface="Wingdings" panose="05000000000000000000" pitchFamily="2" charset="2"/>
              </a:rPr>
              <a:t>Pour vous faire une idée d’une promesse pensez au resto qui utilise des biper.</a:t>
            </a:r>
          </a:p>
          <a:p>
            <a:pPr marL="171450" indent="-171450">
              <a:buFont typeface="Wingdings" panose="05000000000000000000" pitchFamily="2" charset="2"/>
              <a:buChar char="à"/>
            </a:pPr>
            <a:r>
              <a:rPr lang="fr-FR" dirty="0">
                <a:sym typeface="Wingdings" panose="05000000000000000000" pitchFamily="2" charset="2"/>
              </a:rPr>
              <a:t>Vous commandez pour éviter d’attendre votre commande et saturer la caisse on vous donne un biper il s’activera quand la commande est prête voici l’objet = Promesse</a:t>
            </a:r>
          </a:p>
          <a:p>
            <a:pPr marL="171450" indent="-171450">
              <a:buFont typeface="Wingdings" panose="05000000000000000000" pitchFamily="2" charset="2"/>
              <a:buChar char="à"/>
            </a:pPr>
            <a:r>
              <a:rPr lang="fr-FR" dirty="0">
                <a:sym typeface="Wingdings" panose="05000000000000000000" pitchFamily="2" charset="2"/>
              </a:rPr>
              <a:t>Quand le biper s’active il y a 2 possibilités. </a:t>
            </a:r>
          </a:p>
          <a:p>
            <a:pPr marL="628650" lvl="1" indent="-171450">
              <a:buFont typeface="Wingdings" panose="05000000000000000000" pitchFamily="2" charset="2"/>
              <a:buChar char="à"/>
            </a:pPr>
            <a:r>
              <a:rPr lang="fr-FR" dirty="0">
                <a:sym typeface="Wingdings" panose="05000000000000000000" pitchFamily="2" charset="2"/>
              </a:rPr>
              <a:t>On vous donne votre plat. </a:t>
            </a:r>
          </a:p>
          <a:p>
            <a:pPr marL="628650" lvl="1" indent="-171450">
              <a:buFont typeface="Wingdings" panose="05000000000000000000" pitchFamily="2" charset="2"/>
              <a:buChar char="à"/>
            </a:pPr>
            <a:r>
              <a:rPr lang="fr-FR" dirty="0">
                <a:sym typeface="Wingdings" panose="05000000000000000000" pitchFamily="2" charset="2"/>
              </a:rPr>
              <a:t>Ou une erreur sur la commande (il n’y a plus de steak en cuisine) </a:t>
            </a:r>
          </a:p>
          <a:p>
            <a:pPr marL="171450" lvl="0" indent="-171450">
              <a:buFont typeface="Wingdings" panose="05000000000000000000" pitchFamily="2" charset="2"/>
              <a:buChar char="à"/>
            </a:pPr>
            <a:r>
              <a:rPr lang="fr-FR" dirty="0">
                <a:sym typeface="Wingdings" panose="05000000000000000000" pitchFamily="2" charset="2"/>
              </a:rPr>
              <a:t>dans ce cas vous pouvez soit vous faire rembourser, soit commander autre chose et avoir de nouveau une promesse qui est un biper</a:t>
            </a:r>
          </a:p>
          <a:p>
            <a:pPr marL="171450" indent="-171450">
              <a:buFont typeface="Wingdings" panose="05000000000000000000" pitchFamily="2" charset="2"/>
              <a:buChar char="à"/>
            </a:pPr>
            <a:endParaRPr lang="fr-FR" dirty="0">
              <a:sym typeface="Wingdings" panose="05000000000000000000" pitchFamily="2" charset="2"/>
            </a:endParaRPr>
          </a:p>
          <a:p>
            <a:pPr marL="0" indent="0">
              <a:buFont typeface="Wingdings" panose="05000000000000000000" pitchFamily="2" charset="2"/>
              <a:buNone/>
            </a:pPr>
            <a:endParaRPr lang="fr-FR" dirty="0"/>
          </a:p>
          <a:p>
            <a:pPr marL="0" indent="0">
              <a:buFont typeface="Wingdings" panose="05000000000000000000" pitchFamily="2" charset="2"/>
              <a:buNone/>
            </a:pPr>
            <a:endParaRPr lang="fr-FR" dirty="0">
              <a:sym typeface="Wingdings" panose="05000000000000000000" pitchFamily="2" charset="2"/>
            </a:endParaRPr>
          </a:p>
        </p:txBody>
      </p:sp>
    </p:spTree>
    <p:extLst>
      <p:ext uri="{BB962C8B-B14F-4D97-AF65-F5344CB8AC3E}">
        <p14:creationId xmlns:p14="http://schemas.microsoft.com/office/powerpoint/2010/main" val="216283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Resolve</a:t>
            </a:r>
            <a:r>
              <a:rPr lang="fr-FR" dirty="0"/>
              <a:t> </a:t>
            </a:r>
            <a:r>
              <a:rPr lang="fr-FR" dirty="0">
                <a:sym typeface="Wingdings" panose="05000000000000000000" pitchFamily="2" charset="2"/>
              </a:rPr>
              <a:t></a:t>
            </a:r>
            <a:r>
              <a:rPr lang="fr-FR" dirty="0"/>
              <a:t> quand la promesse a fait son calcul et retourne une valeur correcte</a:t>
            </a:r>
          </a:p>
          <a:p>
            <a:r>
              <a:rPr lang="fr-FR" dirty="0" err="1"/>
              <a:t>Reject</a:t>
            </a:r>
            <a:r>
              <a:rPr lang="fr-FR" dirty="0"/>
              <a:t> </a:t>
            </a:r>
            <a:r>
              <a:rPr lang="fr-FR" dirty="0">
                <a:sym typeface="Wingdings" panose="05000000000000000000" pitchFamily="2" charset="2"/>
              </a:rPr>
              <a:t></a:t>
            </a:r>
            <a:r>
              <a:rPr lang="fr-FR" dirty="0"/>
              <a:t> si un soucis de calcul</a:t>
            </a:r>
          </a:p>
          <a:p>
            <a:r>
              <a:rPr lang="fr-FR" dirty="0"/>
              <a:t>Le calcul dans la méthode anonyme peut se dérouler au fur et à mesure</a:t>
            </a:r>
          </a:p>
          <a:p>
            <a:endParaRPr lang="fr-FR" dirty="0"/>
          </a:p>
          <a:p>
            <a:pPr marL="0" indent="0">
              <a:buFont typeface="Wingdings" panose="05000000000000000000" pitchFamily="2" charset="2"/>
              <a:buNone/>
            </a:pPr>
            <a:endParaRPr lang="fr-FR" dirty="0">
              <a:sym typeface="Wingdings" panose="05000000000000000000" pitchFamily="2" charset="2"/>
            </a:endParaRPr>
          </a:p>
        </p:txBody>
      </p:sp>
    </p:spTree>
    <p:extLst>
      <p:ext uri="{BB962C8B-B14F-4D97-AF65-F5344CB8AC3E}">
        <p14:creationId xmlns:p14="http://schemas.microsoft.com/office/powerpoint/2010/main" val="10911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pc="-1" dirty="0">
                <a:solidFill>
                  <a:srgbClr val="343642"/>
                </a:solidFill>
                <a:latin typeface="Segoe UI" panose="020B0502040204020203" pitchFamily="34" charset="0"/>
                <a:cs typeface="Segoe UI" panose="020B0502040204020203" pitchFamily="34" charset="0"/>
              </a:rPr>
              <a:t>C’est donc au moment de l’appel qu’il faut définir quel code sera exécuté une fois la promesse résolue, même si cela intervient dans plusieurs minutes</a:t>
            </a: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r>
              <a:rPr lang="fr-FR" dirty="0">
                <a:latin typeface="Segoe UI" panose="020B0502040204020203" pitchFamily="34" charset="0"/>
                <a:cs typeface="Segoe UI" panose="020B0502040204020203" pitchFamily="34" charset="0"/>
              </a:rPr>
              <a:t>Pour manipuler la promesse nous devons utiliser 2 méthodes </a:t>
            </a:r>
          </a:p>
          <a:p>
            <a:r>
              <a:rPr lang="fr-FR" dirty="0">
                <a:latin typeface="Segoe UI" panose="020B0502040204020203" pitchFamily="34" charset="0"/>
                <a:cs typeface="Segoe UI" panose="020B0502040204020203" pitchFamily="34" charset="0"/>
                <a:sym typeface="Wingdings" panose="05000000000000000000" pitchFamily="2" charset="2"/>
              </a:rPr>
              <a:t> </a:t>
            </a:r>
            <a:r>
              <a:rPr lang="fr-FR" dirty="0" err="1">
                <a:latin typeface="Segoe UI" panose="020B0502040204020203" pitchFamily="34" charset="0"/>
                <a:cs typeface="Segoe UI" panose="020B0502040204020203" pitchFamily="34" charset="0"/>
              </a:rPr>
              <a:t>Then</a:t>
            </a:r>
            <a:r>
              <a:rPr lang="fr-FR" dirty="0">
                <a:latin typeface="Segoe UI" panose="020B0502040204020203" pitchFamily="34" charset="0"/>
                <a:cs typeface="Segoe UI" panose="020B0502040204020203" pitchFamily="34" charset="0"/>
              </a:rPr>
              <a:t> </a:t>
            </a:r>
            <a:r>
              <a:rPr lang="fr-FR" dirty="0">
                <a:latin typeface="Segoe UI" panose="020B0502040204020203" pitchFamily="34" charset="0"/>
                <a:cs typeface="Segoe UI" panose="020B0502040204020203" pitchFamily="34" charset="0"/>
                <a:sym typeface="Wingdings" panose="05000000000000000000" pitchFamily="2" charset="2"/>
              </a:rPr>
              <a:t> tout va bien j’ai eu ma réponse  voilà ce que j’en fais</a:t>
            </a:r>
            <a:endParaRPr lang="fr-FR" dirty="0">
              <a:latin typeface="Segoe UI" panose="020B0502040204020203" pitchFamily="34" charset="0"/>
              <a:cs typeface="Segoe UI" panose="020B0502040204020203" pitchFamily="34" charset="0"/>
            </a:endParaRPr>
          </a:p>
          <a:p>
            <a:pPr marL="171450" indent="-171450">
              <a:buFont typeface="Wingdings" panose="05000000000000000000" pitchFamily="2" charset="2"/>
              <a:buChar char="à"/>
            </a:pPr>
            <a:r>
              <a:rPr lang="fr-FR" dirty="0">
                <a:latin typeface="Segoe UI" panose="020B0502040204020203" pitchFamily="34" charset="0"/>
                <a:cs typeface="Segoe UI" panose="020B0502040204020203" pitchFamily="34" charset="0"/>
                <a:sym typeface="Wingdings" panose="05000000000000000000" pitchFamily="2" charset="2"/>
              </a:rPr>
              <a:t>Catch  si la promesse a retourné </a:t>
            </a:r>
            <a:r>
              <a:rPr lang="fr-FR" dirty="0" err="1">
                <a:latin typeface="Segoe UI" panose="020B0502040204020203" pitchFamily="34" charset="0"/>
                <a:cs typeface="Segoe UI" panose="020B0502040204020203" pitchFamily="34" charset="0"/>
                <a:sym typeface="Wingdings" panose="05000000000000000000" pitchFamily="2" charset="2"/>
              </a:rPr>
              <a:t>reject</a:t>
            </a:r>
            <a:endParaRPr lang="fr-FR" dirty="0">
              <a:latin typeface="Segoe UI" panose="020B0502040204020203" pitchFamily="34" charset="0"/>
              <a:cs typeface="Segoe UI" panose="020B0502040204020203" pitchFamily="34" charset="0"/>
              <a:sym typeface="Wingdings" panose="05000000000000000000" pitchFamily="2" charset="2"/>
            </a:endParaRPr>
          </a:p>
          <a:p>
            <a:pPr marL="171450" indent="-171450">
              <a:buFont typeface="Wingdings" panose="05000000000000000000" pitchFamily="2" charset="2"/>
              <a:buChar char="à"/>
            </a:pPr>
            <a:endParaRPr lang="fr-FR" dirty="0">
              <a:latin typeface="Segoe UI" panose="020B0502040204020203" pitchFamily="34" charset="0"/>
              <a:cs typeface="Segoe UI" panose="020B0502040204020203" pitchFamily="34" charset="0"/>
              <a:sym typeface="Wingdings" panose="05000000000000000000" pitchFamily="2" charset="2"/>
            </a:endParaRP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panose="020B0502040204020203" pitchFamily="34" charset="0"/>
                <a:cs typeface="Segoe UI" panose="020B0502040204020203" pitchFamily="34" charset="0"/>
              </a:rPr>
              <a:t>Les promesses reprennent les principes des callbacks</a:t>
            </a: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panose="020B0502040204020203" pitchFamily="34" charset="0"/>
                <a:cs typeface="Segoe UI" panose="020B0502040204020203" pitchFamily="34" charset="0"/>
              </a:rPr>
              <a:t>Les promesses proposent une implémentation intuitive et le retour synchrone d’un objet</a:t>
            </a: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panose="020B0502040204020203" pitchFamily="34" charset="0"/>
                <a:cs typeface="Segoe UI" panose="020B0502040204020203" pitchFamily="34" charset="0"/>
              </a:rPr>
              <a:t>Le code qui doit être exécuté à la résolution de la promesse est décrit dès l’appel à la promesse</a:t>
            </a:r>
          </a:p>
          <a:p>
            <a:pPr marL="171450" indent="-171450">
              <a:buFont typeface="Wingdings" panose="05000000000000000000" pitchFamily="2" charset="2"/>
              <a:buChar char="à"/>
            </a:pPr>
            <a:r>
              <a:rPr lang="fr-FR" dirty="0">
                <a:latin typeface="Segoe UI" panose="020B0502040204020203" pitchFamily="34" charset="0"/>
                <a:cs typeface="Segoe UI" panose="020B0502040204020203" pitchFamily="34" charset="0"/>
              </a:rPr>
              <a:t>Callback plus élégant</a:t>
            </a: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Le service s’exécute en asynchrone via la promesse :</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DEBUT</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FIN</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La valeur de retour du service (au bout de 4 secondes) </a:t>
            </a:r>
            <a:r>
              <a:rPr lang="fr-FR" sz="1200" spc="-1" dirty="0">
                <a:solidFill>
                  <a:srgbClr val="343642"/>
                </a:solidFill>
                <a:latin typeface="Segoe UI"/>
                <a:sym typeface="Wingdings" panose="05000000000000000000" pitchFamily="2" charset="2"/>
              </a:rPr>
              <a:t> nous avons bien un résultat et il est traité mais le moment est non prévisible</a:t>
            </a:r>
            <a:endParaRPr lang="fr-FR" dirty="0">
              <a:latin typeface="Segoe UI" panose="020B0502040204020203" pitchFamily="34" charset="0"/>
              <a:cs typeface="Segoe UI" panose="020B0502040204020203" pitchFamily="34" charset="0"/>
              <a:sym typeface="Wingdings" panose="05000000000000000000" pitchFamily="2" charset="2"/>
            </a:endParaRP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pPr marL="171450" indent="-171450">
              <a:buFont typeface="Wingdings" panose="05000000000000000000" pitchFamily="2" charset="2"/>
              <a:buChar char="à"/>
            </a:pPr>
            <a:endParaRPr lang="fr-FR" dirty="0">
              <a:latin typeface="Segoe UI" panose="020B0502040204020203" pitchFamily="34" charset="0"/>
              <a:cs typeface="Segoe UI" panose="020B0502040204020203" pitchFamily="34" charset="0"/>
            </a:endParaRPr>
          </a:p>
          <a:p>
            <a:pPr algn="l"/>
            <a:r>
              <a:rPr lang="fr-FR" b="1" i="0" dirty="0">
                <a:solidFill>
                  <a:srgbClr val="333333"/>
                </a:solidFill>
                <a:effectLst/>
                <a:latin typeface="Segoe UI" panose="020B0502040204020203" pitchFamily="34" charset="0"/>
                <a:cs typeface="Segoe UI" panose="020B0502040204020203" pitchFamily="34" charset="0"/>
              </a:rPr>
              <a:t>Garanties</a:t>
            </a:r>
          </a:p>
          <a:p>
            <a:pPr algn="l"/>
            <a:r>
              <a:rPr lang="fr-FR" b="0" i="0" dirty="0">
                <a:solidFill>
                  <a:srgbClr val="333333"/>
                </a:solidFill>
                <a:effectLst/>
                <a:latin typeface="Segoe UI" panose="020B0502040204020203" pitchFamily="34" charset="0"/>
                <a:cs typeface="Segoe UI" panose="020B0502040204020203" pitchFamily="34" charset="0"/>
              </a:rPr>
              <a:t>À la différence des imbrications de </a:t>
            </a:r>
            <a:r>
              <a:rPr lang="fr-FR" b="0" i="1" dirty="0">
                <a:solidFill>
                  <a:srgbClr val="333333"/>
                </a:solidFill>
                <a:effectLst/>
                <a:latin typeface="Segoe UI" panose="020B0502040204020203" pitchFamily="34" charset="0"/>
                <a:cs typeface="Segoe UI" panose="020B0502040204020203" pitchFamily="34" charset="0"/>
              </a:rPr>
              <a:t>callbacks</a:t>
            </a:r>
            <a:r>
              <a:rPr lang="fr-FR" b="0" i="0" dirty="0">
                <a:solidFill>
                  <a:srgbClr val="333333"/>
                </a:solidFill>
                <a:effectLst/>
                <a:latin typeface="Segoe UI" panose="020B0502040204020203" pitchFamily="34" charset="0"/>
                <a:cs typeface="Segoe UI" panose="020B0502040204020203" pitchFamily="34" charset="0"/>
              </a:rPr>
              <a:t>, une promesse apporte certaines garanties :</a:t>
            </a:r>
          </a:p>
          <a:p>
            <a:pPr algn="l">
              <a:buFont typeface="Arial" panose="020B0604020202020204" pitchFamily="34" charset="0"/>
              <a:buChar char="•"/>
            </a:pPr>
            <a:r>
              <a:rPr lang="fr-FR" b="0" i="0" dirty="0">
                <a:solidFill>
                  <a:srgbClr val="333333"/>
                </a:solidFill>
                <a:effectLst/>
                <a:latin typeface="Segoe UI" panose="020B0502040204020203" pitchFamily="34" charset="0"/>
                <a:cs typeface="Segoe UI" panose="020B0502040204020203" pitchFamily="34" charset="0"/>
              </a:rPr>
              <a:t>Les </a:t>
            </a:r>
            <a:r>
              <a:rPr lang="fr-FR" b="0" i="1" dirty="0">
                <a:solidFill>
                  <a:srgbClr val="333333"/>
                </a:solidFill>
                <a:effectLst/>
                <a:latin typeface="Segoe UI" panose="020B0502040204020203" pitchFamily="34" charset="0"/>
                <a:cs typeface="Segoe UI" panose="020B0502040204020203" pitchFamily="34" charset="0"/>
              </a:rPr>
              <a:t>callbacks</a:t>
            </a:r>
            <a:r>
              <a:rPr lang="fr-FR" b="0" i="0" dirty="0">
                <a:solidFill>
                  <a:srgbClr val="333333"/>
                </a:solidFill>
                <a:effectLst/>
                <a:latin typeface="Segoe UI" panose="020B0502040204020203" pitchFamily="34" charset="0"/>
                <a:cs typeface="Segoe UI" panose="020B0502040204020203" pitchFamily="34" charset="0"/>
              </a:rPr>
              <a:t> ne seront jamais appelés avant la fin du parcours de la boucle d'évènements JavaScript courante</a:t>
            </a:r>
          </a:p>
          <a:p>
            <a:pPr algn="l">
              <a:buFont typeface="Arial" panose="020B0604020202020204" pitchFamily="34" charset="0"/>
              <a:buChar char="•"/>
            </a:pPr>
            <a:r>
              <a:rPr lang="fr-FR" b="0" i="0" dirty="0">
                <a:solidFill>
                  <a:srgbClr val="333333"/>
                </a:solidFill>
                <a:effectLst/>
                <a:latin typeface="Segoe UI" panose="020B0502040204020203" pitchFamily="34" charset="0"/>
                <a:cs typeface="Segoe UI" panose="020B0502040204020203" pitchFamily="34" charset="0"/>
              </a:rPr>
              <a:t>Les </a:t>
            </a:r>
            <a:r>
              <a:rPr lang="fr-FR" b="0" i="1" dirty="0">
                <a:solidFill>
                  <a:srgbClr val="333333"/>
                </a:solidFill>
                <a:effectLst/>
                <a:latin typeface="Segoe UI" panose="020B0502040204020203" pitchFamily="34" charset="0"/>
                <a:cs typeface="Segoe UI" panose="020B0502040204020203" pitchFamily="34" charset="0"/>
              </a:rPr>
              <a:t>callbacks</a:t>
            </a:r>
            <a:r>
              <a:rPr lang="fr-FR" b="0" i="0" dirty="0">
                <a:solidFill>
                  <a:srgbClr val="333333"/>
                </a:solidFill>
                <a:effectLst/>
                <a:latin typeface="Segoe UI" panose="020B0502040204020203" pitchFamily="34" charset="0"/>
                <a:cs typeface="Segoe UI" panose="020B0502040204020203" pitchFamily="34" charset="0"/>
              </a:rPr>
              <a:t> ajoutés grâce à </a:t>
            </a:r>
            <a:r>
              <a:rPr lang="fr-FR" b="0" i="0" dirty="0" err="1">
                <a:solidFill>
                  <a:srgbClr val="333333"/>
                </a:solidFill>
                <a:effectLst/>
                <a:latin typeface="Segoe UI" panose="020B0502040204020203" pitchFamily="34" charset="0"/>
                <a:cs typeface="Segoe UI" panose="020B0502040204020203" pitchFamily="34" charset="0"/>
              </a:rPr>
              <a:t>then</a:t>
            </a:r>
            <a:r>
              <a:rPr lang="fr-FR" b="0" i="0" dirty="0">
                <a:solidFill>
                  <a:srgbClr val="333333"/>
                </a:solidFill>
                <a:effectLst/>
                <a:latin typeface="Segoe UI" panose="020B0502040204020203" pitchFamily="34" charset="0"/>
                <a:cs typeface="Segoe UI" panose="020B0502040204020203" pitchFamily="34" charset="0"/>
              </a:rPr>
              <a:t> seront appelés, y compris après le succès ou l'échec de l'opération asynchrone</a:t>
            </a:r>
          </a:p>
          <a:p>
            <a:pPr algn="l">
              <a:buFont typeface="Arial" panose="020B0604020202020204" pitchFamily="34" charset="0"/>
              <a:buChar char="•"/>
            </a:pPr>
            <a:r>
              <a:rPr lang="fr-FR" b="0" i="0" dirty="0">
                <a:solidFill>
                  <a:srgbClr val="333333"/>
                </a:solidFill>
                <a:effectLst/>
                <a:latin typeface="Segoe UI" panose="020B0502040204020203" pitchFamily="34" charset="0"/>
                <a:cs typeface="Segoe UI" panose="020B0502040204020203" pitchFamily="34" charset="0"/>
              </a:rPr>
              <a:t>Plusieurs </a:t>
            </a:r>
            <a:r>
              <a:rPr lang="fr-FR" b="0" i="1" dirty="0">
                <a:solidFill>
                  <a:srgbClr val="333333"/>
                </a:solidFill>
                <a:effectLst/>
                <a:latin typeface="Segoe UI" panose="020B0502040204020203" pitchFamily="34" charset="0"/>
                <a:cs typeface="Segoe UI" panose="020B0502040204020203" pitchFamily="34" charset="0"/>
              </a:rPr>
              <a:t>callbacks</a:t>
            </a:r>
            <a:r>
              <a:rPr lang="fr-FR" b="0" i="0" dirty="0">
                <a:solidFill>
                  <a:srgbClr val="333333"/>
                </a:solidFill>
                <a:effectLst/>
                <a:latin typeface="Segoe UI" panose="020B0502040204020203" pitchFamily="34" charset="0"/>
                <a:cs typeface="Segoe UI" panose="020B0502040204020203" pitchFamily="34" charset="0"/>
              </a:rPr>
              <a:t> peuvent être ajoutés en appelant </a:t>
            </a:r>
            <a:r>
              <a:rPr lang="fr-FR" b="0" i="0" dirty="0" err="1">
                <a:solidFill>
                  <a:srgbClr val="333333"/>
                </a:solidFill>
                <a:effectLst/>
                <a:latin typeface="Segoe UI" panose="020B0502040204020203" pitchFamily="34" charset="0"/>
                <a:cs typeface="Segoe UI" panose="020B0502040204020203" pitchFamily="34" charset="0"/>
              </a:rPr>
              <a:t>then</a:t>
            </a:r>
            <a:r>
              <a:rPr lang="fr-FR" b="0" i="0" dirty="0">
                <a:solidFill>
                  <a:srgbClr val="333333"/>
                </a:solidFill>
                <a:effectLst/>
                <a:latin typeface="Segoe UI" panose="020B0502040204020203" pitchFamily="34" charset="0"/>
                <a:cs typeface="Segoe UI" panose="020B0502040204020203" pitchFamily="34" charset="0"/>
              </a:rPr>
              <a:t> plusieurs fois, ils seront alors exécutés l'un après l'autre selon l'ordre dans lequel ils ont été insérés.</a:t>
            </a: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174238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Souvent nous réalisons des tâches asynchrones pour éviter de bloquer le JavaScript</a:t>
            </a:r>
          </a:p>
          <a:p>
            <a:r>
              <a:rPr lang="fr-FR" dirty="0"/>
              <a:t>Mais dans certains cas, l’utilisateur doit attendre le traitement asynchrone pour réaliser la suite.</a:t>
            </a:r>
          </a:p>
          <a:p>
            <a:endParaRPr lang="fr-FR" dirty="0"/>
          </a:p>
          <a:p>
            <a:r>
              <a:rPr lang="fr-FR" dirty="0"/>
              <a:t>Ex :</a:t>
            </a:r>
          </a:p>
          <a:p>
            <a:r>
              <a:rPr lang="fr-FR" dirty="0"/>
              <a:t>Notre connexion d’utilisateur</a:t>
            </a:r>
          </a:p>
          <a:p>
            <a:r>
              <a:rPr lang="fr-FR" dirty="0"/>
              <a:t>Avant d’aller manipuler d’autres traitements</a:t>
            </a:r>
          </a:p>
          <a:p>
            <a:r>
              <a:rPr lang="fr-FR" dirty="0"/>
              <a:t>Il faut valider son authentification</a:t>
            </a: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latin typeface="Segoe UI" panose="020B0502040204020203" pitchFamily="34" charset="0"/>
                <a:cs typeface="Segoe UI" panose="020B0502040204020203" pitchFamily="34" charset="0"/>
                <a:sym typeface="Wingdings" panose="05000000000000000000" pitchFamily="2" charset="2"/>
              </a:rPr>
              <a:t>En utilisant </a:t>
            </a:r>
            <a:r>
              <a:rPr lang="fr-FR" dirty="0" err="1">
                <a:latin typeface="Segoe UI" panose="020B0502040204020203" pitchFamily="34" charset="0"/>
                <a:cs typeface="Segoe UI" panose="020B0502040204020203" pitchFamily="34" charset="0"/>
                <a:sym typeface="Wingdings" panose="05000000000000000000" pitchFamily="2" charset="2"/>
              </a:rPr>
              <a:t>async</a:t>
            </a:r>
            <a:r>
              <a:rPr lang="fr-FR" dirty="0">
                <a:latin typeface="Segoe UI" panose="020B0502040204020203" pitchFamily="34" charset="0"/>
                <a:cs typeface="Segoe UI" panose="020B0502040204020203" pitchFamily="34" charset="0"/>
                <a:sym typeface="Wingdings" panose="05000000000000000000" pitchFamily="2" charset="2"/>
              </a:rPr>
              <a:t>/</a:t>
            </a:r>
            <a:r>
              <a:rPr lang="fr-FR" dirty="0" err="1">
                <a:latin typeface="Segoe UI" panose="020B0502040204020203" pitchFamily="34" charset="0"/>
                <a:cs typeface="Segoe UI" panose="020B0502040204020203" pitchFamily="34" charset="0"/>
                <a:sym typeface="Wingdings" panose="05000000000000000000" pitchFamily="2" charset="2"/>
              </a:rPr>
              <a:t>await</a:t>
            </a:r>
            <a:r>
              <a:rPr lang="fr-FR" dirty="0">
                <a:latin typeface="Segoe UI" panose="020B0502040204020203" pitchFamily="34" charset="0"/>
                <a:cs typeface="Segoe UI" panose="020B0502040204020203" pitchFamily="34" charset="0"/>
                <a:sym typeface="Wingdings" panose="05000000000000000000" pitchFamily="2" charset="2"/>
              </a:rPr>
              <a:t>  </a:t>
            </a:r>
            <a:r>
              <a:rPr lang="fr-FR" sz="1200" spc="-1" dirty="0">
                <a:solidFill>
                  <a:srgbClr val="343642"/>
                </a:solidFill>
                <a:latin typeface="Segoe UI"/>
              </a:rPr>
              <a:t>On retrouve la logique de la programmation synchrone tout en bénéficiant de la puissance de la programmation asynchrone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z="1200" spc="-1" dirty="0">
              <a:solidFill>
                <a:srgbClr val="343642"/>
              </a:solidFill>
              <a:latin typeface="Segoe UI"/>
            </a:endParaRP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Le service s’exécute en asynchrone via la promesse :</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DEBUT</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La valeur de retour du service (au bout de 4 secondes) </a:t>
            </a:r>
            <a:r>
              <a:rPr lang="fr-FR" sz="1200" spc="-1" dirty="0">
                <a:solidFill>
                  <a:srgbClr val="343642"/>
                </a:solidFill>
                <a:latin typeface="Segoe UI"/>
                <a:sym typeface="Wingdings" panose="05000000000000000000" pitchFamily="2" charset="2"/>
              </a:rPr>
              <a:t> L’instruction FIN n’arrive qu’au bout des 4 secondes une fois le retour de la promesse</a:t>
            </a:r>
          </a:p>
          <a:p>
            <a:pPr marL="800100" marR="0" lvl="1" indent="-342900" algn="l" defTabSz="914400" rtl="0" eaLnBrk="1" fontAlgn="auto" latinLnBrk="0" hangingPunct="1">
              <a:lnSpc>
                <a:spcPct val="115000"/>
              </a:lnSpc>
              <a:spcBef>
                <a:spcPts val="499"/>
              </a:spcBef>
              <a:spcAft>
                <a:spcPts val="1001"/>
              </a:spcAft>
              <a:buClr>
                <a:srgbClr val="348899"/>
              </a:buClr>
              <a:buSzTx/>
              <a:buFont typeface="Arial" panose="020B0604020202020204" pitchFamily="34" charset="0"/>
              <a:buChar char="•"/>
              <a:tabLst/>
              <a:defRPr/>
            </a:pPr>
            <a:r>
              <a:rPr lang="fr-FR" sz="1200" spc="-1" dirty="0">
                <a:solidFill>
                  <a:srgbClr val="343642"/>
                </a:solidFill>
                <a:latin typeface="Segoe UI"/>
              </a:rPr>
              <a:t>FIN</a:t>
            </a:r>
          </a:p>
          <a:p>
            <a:pPr marL="800100" lvl="1" indent="-342900">
              <a:lnSpc>
                <a:spcPct val="115000"/>
              </a:lnSpc>
              <a:spcBef>
                <a:spcPts val="499"/>
              </a:spcBef>
              <a:spcAft>
                <a:spcPts val="1001"/>
              </a:spcAft>
              <a:buClr>
                <a:srgbClr val="348899"/>
              </a:buClr>
              <a:buFont typeface="Arial" panose="020B0604020202020204" pitchFamily="34" charset="0"/>
              <a:buChar char="•"/>
            </a:pPr>
            <a:endParaRPr lang="fr-FR" dirty="0">
              <a:latin typeface="Segoe UI" panose="020B0502040204020203" pitchFamily="34" charset="0"/>
              <a:cs typeface="Segoe UI" panose="020B0502040204020203"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pc="-1" dirty="0">
              <a:solidFill>
                <a:srgbClr val="343642"/>
              </a:solidFill>
              <a:latin typeface="Segoe UI"/>
            </a:endParaRPr>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a:p>
            <a:r>
              <a:rPr lang="fr-FR" dirty="0">
                <a:solidFill>
                  <a:srgbClr val="DCDCAA"/>
                </a:solidFill>
                <a:latin typeface="Consolas" panose="020B0609020204030204" pitchFamily="49" charset="0"/>
                <a:sym typeface="Wingdings" panose="05000000000000000000" pitchFamily="2" charset="2"/>
              </a:rPr>
              <a:t>L’utilisation du mot clef </a:t>
            </a:r>
            <a:r>
              <a:rPr lang="fr-FR" dirty="0" err="1">
                <a:solidFill>
                  <a:srgbClr val="DCDCAA"/>
                </a:solidFill>
                <a:latin typeface="Consolas" panose="020B0609020204030204" pitchFamily="49" charset="0"/>
                <a:sym typeface="Wingdings" panose="05000000000000000000" pitchFamily="2" charset="2"/>
              </a:rPr>
              <a:t>await</a:t>
            </a:r>
            <a:r>
              <a:rPr lang="fr-FR" dirty="0">
                <a:solidFill>
                  <a:srgbClr val="DCDCAA"/>
                </a:solidFill>
                <a:latin typeface="Consolas" panose="020B0609020204030204" pitchFamily="49" charset="0"/>
                <a:sym typeface="Wingdings" panose="05000000000000000000" pitchFamily="2" charset="2"/>
              </a:rPr>
              <a:t> va permettre de remplacer le </a:t>
            </a:r>
            <a:r>
              <a:rPr lang="fr-FR" dirty="0" err="1">
                <a:solidFill>
                  <a:srgbClr val="DCDCAA"/>
                </a:solidFill>
                <a:latin typeface="Consolas" panose="020B0609020204030204" pitchFamily="49" charset="0"/>
                <a:sym typeface="Wingdings" panose="05000000000000000000" pitchFamily="2" charset="2"/>
              </a:rPr>
              <a:t>then</a:t>
            </a:r>
            <a:r>
              <a:rPr lang="fr-FR" dirty="0">
                <a:solidFill>
                  <a:srgbClr val="DCDCAA"/>
                </a:solidFill>
                <a:latin typeface="Consolas" panose="020B0609020204030204" pitchFamily="49" charset="0"/>
                <a:sym typeface="Wingdings" panose="05000000000000000000" pitchFamily="2" charset="2"/>
              </a:rPr>
              <a:t>/catch</a:t>
            </a:r>
          </a:p>
          <a:p>
            <a:r>
              <a:rPr lang="fr-FR" dirty="0">
                <a:solidFill>
                  <a:srgbClr val="DCDCAA"/>
                </a:solidFill>
                <a:latin typeface="Consolas" panose="020B0609020204030204" pitchFamily="49" charset="0"/>
                <a:sym typeface="Wingdings" panose="05000000000000000000" pitchFamily="2" charset="2"/>
              </a:rPr>
              <a:t>Et attendre que la promesse</a:t>
            </a:r>
          </a:p>
          <a:p>
            <a:r>
              <a:rPr lang="fr-FR" dirty="0">
                <a:solidFill>
                  <a:srgbClr val="DCDCAA"/>
                </a:solidFill>
                <a:latin typeface="Consolas" panose="020B0609020204030204" pitchFamily="49" charset="0"/>
                <a:sym typeface="Wingdings" panose="05000000000000000000" pitchFamily="2" charset="2"/>
              </a:rPr>
              <a:t> soit résolu</a:t>
            </a:r>
          </a:p>
          <a:p>
            <a:pPr marL="628650" lvl="1" indent="-171450">
              <a:buFont typeface="Wingdings" panose="05000000000000000000" pitchFamily="2" charset="2"/>
              <a:buChar char="à"/>
            </a:pPr>
            <a:r>
              <a:rPr lang="fr-FR" dirty="0">
                <a:solidFill>
                  <a:srgbClr val="DCDCAA"/>
                </a:solidFill>
                <a:latin typeface="Consolas" panose="020B0609020204030204" pitchFamily="49" charset="0"/>
                <a:sym typeface="Wingdings" panose="05000000000000000000" pitchFamily="2" charset="2"/>
              </a:rPr>
              <a:t>Stocker le résultat dans </a:t>
            </a:r>
            <a:r>
              <a:rPr lang="fr-FR" dirty="0" err="1">
                <a:solidFill>
                  <a:srgbClr val="DCDCAA"/>
                </a:solidFill>
                <a:latin typeface="Consolas" panose="020B0609020204030204" pitchFamily="49" charset="0"/>
                <a:sym typeface="Wingdings" panose="05000000000000000000" pitchFamily="2" charset="2"/>
              </a:rPr>
              <a:t>result</a:t>
            </a:r>
            <a:endParaRPr lang="fr-FR" dirty="0">
              <a:solidFill>
                <a:srgbClr val="DCDCAA"/>
              </a:solidFill>
              <a:latin typeface="Consolas" panose="020B0609020204030204" pitchFamily="49" charset="0"/>
              <a:sym typeface="Wingdings" panose="05000000000000000000" pitchFamily="2" charset="2"/>
            </a:endParaRPr>
          </a:p>
          <a:p>
            <a:pPr marL="171450" indent="-171450">
              <a:buFont typeface="Wingdings" panose="05000000000000000000" pitchFamily="2" charset="2"/>
              <a:buChar char="à"/>
            </a:pPr>
            <a:r>
              <a:rPr lang="fr-FR" dirty="0">
                <a:solidFill>
                  <a:srgbClr val="DCDCAA"/>
                </a:solidFill>
                <a:latin typeface="Consolas" panose="020B0609020204030204" pitchFamily="49" charset="0"/>
                <a:sym typeface="Wingdings" panose="05000000000000000000" pitchFamily="2" charset="2"/>
              </a:rPr>
              <a:t>soit rejetée</a:t>
            </a:r>
          </a:p>
          <a:p>
            <a:pPr marL="628650" lvl="1" indent="-171450">
              <a:buFont typeface="Wingdings" panose="05000000000000000000" pitchFamily="2" charset="2"/>
              <a:buChar char="à"/>
            </a:pPr>
            <a:r>
              <a:rPr lang="fr-FR" dirty="0">
                <a:solidFill>
                  <a:srgbClr val="DCDCAA"/>
                </a:solidFill>
                <a:latin typeface="Consolas" panose="020B0609020204030204" pitchFamily="49" charset="0"/>
                <a:sym typeface="Wingdings" panose="05000000000000000000" pitchFamily="2" charset="2"/>
              </a:rPr>
              <a:t>Gérer le retour par le catch</a:t>
            </a:r>
          </a:p>
          <a:p>
            <a:pPr marL="0" lvl="0" indent="0">
              <a:buFont typeface="Wingdings" panose="05000000000000000000" pitchFamily="2" charset="2"/>
              <a:buNone/>
            </a:pPr>
            <a:r>
              <a:rPr lang="fr-FR" dirty="0" err="1">
                <a:solidFill>
                  <a:srgbClr val="DCDCAA"/>
                </a:solidFill>
                <a:latin typeface="Consolas" panose="020B0609020204030204" pitchFamily="49" charset="0"/>
                <a:sym typeface="Wingdings" panose="05000000000000000000" pitchFamily="2" charset="2"/>
              </a:rPr>
              <a:t>Await</a:t>
            </a:r>
            <a:r>
              <a:rPr lang="fr-FR" dirty="0">
                <a:solidFill>
                  <a:srgbClr val="DCDCAA"/>
                </a:solidFill>
                <a:latin typeface="Consolas" panose="020B0609020204030204" pitchFamily="49" charset="0"/>
                <a:sym typeface="Wingdings" panose="05000000000000000000" pitchFamily="2" charset="2"/>
              </a:rPr>
              <a:t> à quasiment un comportement synchrone</a:t>
            </a:r>
          </a:p>
          <a:p>
            <a:pPr marL="0" lvl="0" indent="0">
              <a:buFont typeface="Wingdings" panose="05000000000000000000" pitchFamily="2" charset="2"/>
              <a:buNone/>
            </a:pPr>
            <a:endParaRPr lang="fr-FR" dirty="0">
              <a:solidFill>
                <a:srgbClr val="DCDCAA"/>
              </a:solidFill>
              <a:latin typeface="Consolas" panose="020B0609020204030204" pitchFamily="49" charset="0"/>
              <a:sym typeface="Wingdings" panose="05000000000000000000" pitchFamily="2" charset="2"/>
            </a:endParaRPr>
          </a:p>
          <a:p>
            <a:pPr marL="0" lvl="0" indent="0">
              <a:buFont typeface="Wingdings" panose="05000000000000000000" pitchFamily="2" charset="2"/>
              <a:buNone/>
            </a:pPr>
            <a:r>
              <a:rPr lang="fr-FR" dirty="0">
                <a:solidFill>
                  <a:srgbClr val="DCDCAA"/>
                </a:solidFill>
                <a:latin typeface="Consolas" panose="020B0609020204030204" pitchFamily="49" charset="0"/>
                <a:sym typeface="Wingdings" panose="05000000000000000000" pitchFamily="2" charset="2"/>
              </a:rPr>
              <a:t>Par contre pour avoir le droit d’utiliser le mot clef </a:t>
            </a:r>
            <a:r>
              <a:rPr lang="fr-FR" dirty="0" err="1">
                <a:solidFill>
                  <a:srgbClr val="DCDCAA"/>
                </a:solidFill>
                <a:latin typeface="Consolas" panose="020B0609020204030204" pitchFamily="49" charset="0"/>
                <a:sym typeface="Wingdings" panose="05000000000000000000" pitchFamily="2" charset="2"/>
              </a:rPr>
              <a:t>await</a:t>
            </a:r>
            <a:r>
              <a:rPr lang="fr-FR" dirty="0">
                <a:solidFill>
                  <a:srgbClr val="DCDCAA"/>
                </a:solidFill>
                <a:latin typeface="Consolas" panose="020B0609020204030204" pitchFamily="49" charset="0"/>
                <a:sym typeface="Wingdings" panose="05000000000000000000" pitchFamily="2" charset="2"/>
              </a:rPr>
              <a:t> il faut déclarer la méthode complète en asynchrone avec le mot clef </a:t>
            </a:r>
            <a:r>
              <a:rPr lang="fr-FR" dirty="0" err="1">
                <a:solidFill>
                  <a:srgbClr val="DCDCAA"/>
                </a:solidFill>
                <a:latin typeface="Consolas" panose="020B0609020204030204" pitchFamily="49" charset="0"/>
                <a:sym typeface="Wingdings" panose="05000000000000000000" pitchFamily="2" charset="2"/>
              </a:rPr>
              <a:t>async</a:t>
            </a:r>
            <a:endParaRPr lang="fr-FR" dirty="0">
              <a:solidFill>
                <a:srgbClr val="DCDCAA"/>
              </a:solidFill>
              <a:latin typeface="Consolas" panose="020B0609020204030204" pitchFamily="49" charset="0"/>
              <a:sym typeface="Wingdings" panose="05000000000000000000" pitchFamily="2" charset="2"/>
            </a:endParaRPr>
          </a:p>
          <a:p>
            <a:pPr marL="171450" lvl="0" indent="-171450">
              <a:buFont typeface="Wingdings" panose="05000000000000000000" pitchFamily="2" charset="2"/>
              <a:buChar char="à"/>
            </a:pPr>
            <a:r>
              <a:rPr lang="fr-FR" dirty="0">
                <a:solidFill>
                  <a:srgbClr val="DCDCAA"/>
                </a:solidFill>
                <a:latin typeface="Consolas" panose="020B0609020204030204" pitchFamily="49" charset="0"/>
                <a:sym typeface="Wingdings" panose="05000000000000000000" pitchFamily="2" charset="2"/>
              </a:rPr>
              <a:t>Ainsi pour l’interpréteur JavaScript toute la méthode est asynchrone et correspond à une promesse.</a:t>
            </a:r>
          </a:p>
          <a:p>
            <a:pPr marL="171450" lvl="0" indent="-171450">
              <a:buFont typeface="Wingdings" panose="05000000000000000000" pitchFamily="2" charset="2"/>
              <a:buChar char="à"/>
            </a:pPr>
            <a:endParaRPr lang="fr-FR" dirty="0">
              <a:solidFill>
                <a:srgbClr val="DCDCAA"/>
              </a:solidFill>
              <a:latin typeface="Consolas" panose="020B0609020204030204" pitchFamily="49" charset="0"/>
              <a:sym typeface="Wingdings" panose="05000000000000000000" pitchFamily="2" charset="2"/>
            </a:endParaRPr>
          </a:p>
          <a:p>
            <a:pPr marL="171450" lvl="0" indent="-171450">
              <a:buFont typeface="Wingdings" panose="05000000000000000000" pitchFamily="2" charset="2"/>
              <a:buChar char="à"/>
            </a:pPr>
            <a:r>
              <a:rPr lang="fr-FR" dirty="0">
                <a:solidFill>
                  <a:srgbClr val="DCDCAA"/>
                </a:solidFill>
                <a:latin typeface="Consolas" panose="020B0609020204030204" pitchFamily="49" charset="0"/>
                <a:sym typeface="Wingdings" panose="05000000000000000000" pitchFamily="2" charset="2"/>
              </a:rPr>
              <a:t>Façon de coder qui ressemble à du synchrone mais avec un comportement asynchrone pour JS.</a:t>
            </a:r>
          </a:p>
          <a:p>
            <a:pPr marL="171450" lvl="0" indent="-171450">
              <a:buFont typeface="Wingdings" panose="05000000000000000000" pitchFamily="2" charset="2"/>
              <a:buChar char="à"/>
            </a:pPr>
            <a:endParaRPr lang="fr-FR" dirty="0">
              <a:solidFill>
                <a:srgbClr val="DCDCAA"/>
              </a:solidFill>
              <a:latin typeface="Consolas" panose="020B0609020204030204" pitchFamily="49" charset="0"/>
              <a:sym typeface="Wingdings" panose="05000000000000000000" pitchFamily="2" charset="2"/>
            </a:endParaRPr>
          </a:p>
          <a:p>
            <a:pPr marL="171450" lvl="0" indent="-171450">
              <a:buFont typeface="Wingdings" panose="05000000000000000000" pitchFamily="2" charset="2"/>
              <a:buChar char="à"/>
            </a:pPr>
            <a:endParaRPr lang="fr-FR" dirty="0">
              <a:solidFill>
                <a:srgbClr val="DCDCAA"/>
              </a:solidFill>
              <a:latin typeface="Consolas" panose="020B0609020204030204" pitchFamily="49" charset="0"/>
              <a:sym typeface="Wingdings" panose="05000000000000000000" pitchFamily="2" charset="2"/>
            </a:endParaRPr>
          </a:p>
          <a:p>
            <a:r>
              <a:rPr lang="fr-FR" sz="1200" u="none" strike="noStrike" kern="1200" dirty="0">
                <a:solidFill>
                  <a:schemeClr val="tx1"/>
                </a:solidFill>
                <a:effectLst/>
                <a:latin typeface="+mn-lt"/>
                <a:ea typeface="+mn-ea"/>
                <a:cs typeface="+mn-cs"/>
              </a:rPr>
              <a:t>Retourner systématiquement une promesse rejetée lorsqu’une erreur est levée est un avantage indéniable qui justifie à lui seul l’utilisation du mot clé </a:t>
            </a:r>
            <a:r>
              <a:rPr lang="fr-FR" sz="1200" u="none" strike="noStrike" kern="1200" dirty="0" err="1">
                <a:solidFill>
                  <a:schemeClr val="tx1"/>
                </a:solidFill>
                <a:effectLst/>
                <a:latin typeface="+mn-lt"/>
                <a:ea typeface="+mn-ea"/>
                <a:cs typeface="+mn-cs"/>
              </a:rPr>
              <a:t>async</a:t>
            </a:r>
            <a:r>
              <a:rPr lang="fr-FR" sz="1200" u="none" strike="noStrike" kern="1200" dirty="0">
                <a:solidFill>
                  <a:schemeClr val="tx1"/>
                </a:solidFill>
                <a:effectLst/>
                <a:latin typeface="+mn-lt"/>
                <a:ea typeface="+mn-ea"/>
                <a:cs typeface="+mn-cs"/>
              </a:rPr>
              <a:t>, comme nous allons en parler par la suite. C’est aussi une excellente manière de documenter son code.</a:t>
            </a:r>
            <a:endParaRPr lang="fr-FR" dirty="0"/>
          </a:p>
          <a:p>
            <a:r>
              <a:rPr lang="fr-FR" sz="1200" b="1" u="none" strike="noStrike" kern="1200" dirty="0" err="1">
                <a:solidFill>
                  <a:schemeClr val="tx1"/>
                </a:solidFill>
                <a:effectLst/>
                <a:latin typeface="+mn-lt"/>
                <a:ea typeface="+mn-ea"/>
                <a:cs typeface="+mn-cs"/>
              </a:rPr>
              <a:t>await</a:t>
            </a:r>
            <a:endParaRPr lang="fr-FR" b="1" dirty="0"/>
          </a:p>
          <a:p>
            <a:r>
              <a:rPr lang="fr-FR" sz="1200" u="none" strike="noStrike" kern="1200" dirty="0">
                <a:solidFill>
                  <a:schemeClr val="tx1"/>
                </a:solidFill>
                <a:effectLst/>
                <a:latin typeface="+mn-lt"/>
                <a:ea typeface="+mn-ea"/>
                <a:cs typeface="+mn-cs"/>
              </a:rPr>
              <a:t>La partie la plus intéressante est l’utilisation du mot clé </a:t>
            </a:r>
            <a:r>
              <a:rPr lang="fr-FR" sz="1200" b="1" u="none" strike="noStrike" kern="1200" dirty="0" err="1">
                <a:solidFill>
                  <a:schemeClr val="tx1"/>
                </a:solidFill>
                <a:effectLst/>
                <a:latin typeface="+mn-lt"/>
                <a:ea typeface="+mn-ea"/>
                <a:cs typeface="+mn-cs"/>
              </a:rPr>
              <a:t>await</a:t>
            </a:r>
            <a:r>
              <a:rPr lang="fr-FR" sz="1200" u="none" strike="noStrike" kern="1200" dirty="0">
                <a:solidFill>
                  <a:schemeClr val="tx1"/>
                </a:solidFill>
                <a:effectLst/>
                <a:latin typeface="+mn-lt"/>
                <a:ea typeface="+mn-ea"/>
                <a:cs typeface="+mn-cs"/>
              </a:rPr>
              <a:t>, qui ne peut être utilisé que dans une fonction </a:t>
            </a:r>
            <a:r>
              <a:rPr lang="fr-FR" sz="1200" u="none" strike="noStrike" kern="1200" dirty="0" err="1">
                <a:solidFill>
                  <a:schemeClr val="tx1"/>
                </a:solidFill>
                <a:effectLst/>
                <a:latin typeface="+mn-lt"/>
                <a:ea typeface="+mn-ea"/>
                <a:cs typeface="+mn-cs"/>
              </a:rPr>
              <a:t>async</a:t>
            </a:r>
            <a:r>
              <a:rPr lang="fr-FR" sz="1200" u="none" strike="noStrike" kern="1200" dirty="0">
                <a:solidFill>
                  <a:schemeClr val="tx1"/>
                </a:solidFill>
                <a:effectLst/>
                <a:latin typeface="+mn-lt"/>
                <a:ea typeface="+mn-ea"/>
                <a:cs typeface="+mn-cs"/>
              </a:rPr>
              <a:t>. Il permet d’attendre la résolution d’une promesse et retourner sa valeur.</a:t>
            </a:r>
            <a:endParaRPr lang="fr-FR" dirty="0"/>
          </a:p>
          <a:p>
            <a:pPr marL="0" indent="0">
              <a:buFont typeface="Wingdings" panose="05000000000000000000" pitchFamily="2" charset="2"/>
              <a:buNone/>
            </a:pPr>
            <a:endParaRPr lang="fr-FR" dirty="0">
              <a:latin typeface="Segoe UI" panose="020B0502040204020203" pitchFamily="34" charset="0"/>
              <a:cs typeface="Segoe UI" panose="020B0502040204020203" pitchFamily="34" charset="0"/>
              <a:sym typeface="Wingdings" panose="05000000000000000000" pitchFamily="2" charset="2"/>
            </a:endParaRPr>
          </a:p>
        </p:txBody>
      </p:sp>
    </p:spTree>
    <p:extLst>
      <p:ext uri="{BB962C8B-B14F-4D97-AF65-F5344CB8AC3E}">
        <p14:creationId xmlns:p14="http://schemas.microsoft.com/office/powerpoint/2010/main" val="1285814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24658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13552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895162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560" lvl="1" indent="0">
              <a:spcBef>
                <a:spcPts val="1001"/>
              </a:spcBef>
              <a:buClr>
                <a:srgbClr val="004358"/>
              </a:buClr>
              <a:buFont typeface="Arial"/>
              <a:buNone/>
            </a:pPr>
            <a:endParaRPr lang="fr-FR" spc="-1" dirty="0">
              <a:solidFill>
                <a:srgbClr val="343642"/>
              </a:solidFill>
              <a:latin typeface="Segoe UI"/>
            </a:endParaRPr>
          </a:p>
        </p:txBody>
      </p:sp>
    </p:spTree>
    <p:extLst>
      <p:ext uri="{BB962C8B-B14F-4D97-AF65-F5344CB8AC3E}">
        <p14:creationId xmlns:p14="http://schemas.microsoft.com/office/powerpoint/2010/main" val="223040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services sont mutualisés entre les contrôleurs et peuvent donc être interrogés depuis plusieurs pages différentes</a:t>
            </a:r>
          </a:p>
          <a:p>
            <a:endParaRPr lang="fr-FR" dirty="0"/>
          </a:p>
          <a:p>
            <a:r>
              <a:rPr lang="fr-FR" dirty="0"/>
              <a:t>L’idée est de regrouper les fonctionnalités utilisateur dans un service (Centraliser le code, éviter de la duplication,  la maintenabilité du code) </a:t>
            </a:r>
          </a:p>
          <a:p>
            <a:pPr marL="628650" lvl="1" indent="-171450">
              <a:buFont typeface="Arial" panose="020B0604020202020204" pitchFamily="34" charset="0"/>
              <a:buChar char="•"/>
            </a:pPr>
            <a:r>
              <a:rPr lang="fr-FR" dirty="0"/>
              <a:t>Connexion et Inscription peuvent être reliés à 1 seul service (</a:t>
            </a:r>
            <a:r>
              <a:rPr lang="fr-FR" dirty="0" err="1"/>
              <a:t>ServiceUtilisateur</a:t>
            </a:r>
            <a:r>
              <a:rPr lang="fr-FR" dirty="0"/>
              <a:t>)</a:t>
            </a:r>
          </a:p>
          <a:p>
            <a:pPr marL="628650" lvl="1" indent="-171450">
              <a:buFont typeface="Arial" panose="020B0604020202020204" pitchFamily="34" charset="0"/>
              <a:buChar char="•"/>
            </a:pPr>
            <a:r>
              <a:rPr lang="fr-FR" dirty="0"/>
              <a:t>Connexion et Inscription  sont 2 écrans différents donc 2 contrôleurs différents </a:t>
            </a:r>
          </a:p>
          <a:p>
            <a:pPr marL="628650" lvl="1" indent="-171450">
              <a:buFont typeface="Arial" panose="020B0604020202020204" pitchFamily="34" charset="0"/>
              <a:buChar char="•"/>
            </a:pPr>
            <a:endParaRPr lang="fr-FR" dirty="0"/>
          </a:p>
          <a:p>
            <a:r>
              <a:rPr lang="fr-FR" dirty="0">
                <a:sym typeface="Wingdings" panose="05000000000000000000" pitchFamily="2" charset="2"/>
              </a:rPr>
              <a:t> </a:t>
            </a:r>
            <a:r>
              <a:rPr lang="fr-FR" dirty="0"/>
              <a:t>Mais attention à la granularité, il faut pas vouloir faire 1 service qui fait tout.</a:t>
            </a:r>
          </a:p>
          <a:p>
            <a:endParaRPr lang="fr-FR" dirty="0"/>
          </a:p>
          <a:p>
            <a:endParaRPr lang="fr-FR" dirty="0"/>
          </a:p>
        </p:txBody>
      </p:sp>
    </p:spTree>
    <p:extLst>
      <p:ext uri="{BB962C8B-B14F-4D97-AF65-F5344CB8AC3E}">
        <p14:creationId xmlns:p14="http://schemas.microsoft.com/office/powerpoint/2010/main" val="1527305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https://angular.io/guide/architecture-services</a:t>
            </a:r>
          </a:p>
          <a:p>
            <a:endParaRPr lang="fr-FR" dirty="0"/>
          </a:p>
          <a:p>
            <a:r>
              <a:rPr lang="fr-FR" dirty="0" err="1"/>
              <a:t>Stateless</a:t>
            </a:r>
            <a:r>
              <a:rPr lang="fr-FR" dirty="0"/>
              <a:t> </a:t>
            </a:r>
          </a:p>
          <a:p>
            <a:endParaRPr lang="fr-FR" dirty="0"/>
          </a:p>
          <a:p>
            <a:pPr marL="171450" indent="-171450">
              <a:buFont typeface="Wingdings" panose="05000000000000000000" pitchFamily="2" charset="2"/>
              <a:buChar char="à"/>
            </a:pPr>
            <a:r>
              <a:rPr lang="fr-FR" dirty="0">
                <a:sym typeface="Wingdings" panose="05000000000000000000" pitchFamily="2" charset="2"/>
              </a:rPr>
              <a:t>Par exemple</a:t>
            </a:r>
          </a:p>
          <a:p>
            <a:pPr marL="171450" indent="-171450">
              <a:buFont typeface="Wingdings" panose="05000000000000000000" pitchFamily="2" charset="2"/>
              <a:buChar char="à"/>
            </a:pPr>
            <a:r>
              <a:rPr lang="fr-FR" dirty="0">
                <a:sym typeface="Wingdings" panose="05000000000000000000" pitchFamily="2" charset="2"/>
              </a:rPr>
              <a:t>Si je me connecte, La connexion va me dire si oui ou non mon utilisateur est reconnu</a:t>
            </a:r>
          </a:p>
          <a:p>
            <a:pPr marL="171450" indent="-171450">
              <a:buFont typeface="Wingdings" panose="05000000000000000000" pitchFamily="2" charset="2"/>
              <a:buChar char="à"/>
            </a:pPr>
            <a:r>
              <a:rPr lang="fr-FR" dirty="0">
                <a:sym typeface="Wingdings" panose="05000000000000000000" pitchFamily="2" charset="2"/>
              </a:rPr>
              <a:t>Ensuite, j’ai une méthode qui me donne les informations de mon compte.</a:t>
            </a:r>
          </a:p>
          <a:p>
            <a:pPr marL="171450" indent="-171450">
              <a:buFont typeface="Wingdings" panose="05000000000000000000" pitchFamily="2" charset="2"/>
              <a:buChar char="à"/>
            </a:pPr>
            <a:endParaRPr lang="fr-FR" dirty="0">
              <a:sym typeface="Wingdings" panose="05000000000000000000" pitchFamily="2" charset="2"/>
            </a:endParaRPr>
          </a:p>
          <a:p>
            <a:pPr marL="171450" indent="-171450">
              <a:buFont typeface="Wingdings" panose="05000000000000000000" pitchFamily="2" charset="2"/>
              <a:buChar char="à"/>
            </a:pPr>
            <a:r>
              <a:rPr lang="fr-FR" dirty="0">
                <a:sym typeface="Wingdings" panose="05000000000000000000" pitchFamily="2" charset="2"/>
              </a:rPr>
              <a:t>Il ne faut pas pendant la méthode connecter j’ai stocké les informations de l’utilisateur (son nom, prénom)</a:t>
            </a:r>
          </a:p>
          <a:p>
            <a:pPr marL="628650" lvl="1" indent="-171450">
              <a:buFont typeface="Wingdings" panose="05000000000000000000" pitchFamily="2" charset="2"/>
              <a:buChar char="à"/>
            </a:pPr>
            <a:r>
              <a:rPr lang="fr-FR" dirty="0">
                <a:sym typeface="Wingdings" panose="05000000000000000000" pitchFamily="2" charset="2"/>
              </a:rPr>
              <a:t>Mais seulement oui ou non connecté</a:t>
            </a:r>
          </a:p>
          <a:p>
            <a:pPr marL="628650" lvl="1" indent="-171450">
              <a:buFont typeface="Wingdings" panose="05000000000000000000" pitchFamily="2" charset="2"/>
              <a:buChar char="à"/>
            </a:pPr>
            <a:r>
              <a:rPr lang="fr-FR" dirty="0">
                <a:sym typeface="Wingdings" panose="05000000000000000000" pitchFamily="2" charset="2"/>
              </a:rPr>
              <a:t>Il ne faut pas que les attributs d’un service dépend d’un autre service</a:t>
            </a:r>
          </a:p>
          <a:p>
            <a:pPr marL="628650" lvl="1" indent="-171450">
              <a:buFont typeface="Wingdings" panose="05000000000000000000" pitchFamily="2" charset="2"/>
              <a:buChar char="à"/>
            </a:pPr>
            <a:endParaRPr lang="fr-FR" dirty="0">
              <a:sym typeface="Wingdings" panose="05000000000000000000" pitchFamily="2" charset="2"/>
            </a:endParaRPr>
          </a:p>
          <a:p>
            <a:pPr marL="171450" lvl="0" indent="-171450">
              <a:buFont typeface="Wingdings" panose="05000000000000000000" pitchFamily="2" charset="2"/>
              <a:buChar char="à"/>
            </a:pPr>
            <a:r>
              <a:rPr lang="fr-FR" dirty="0">
                <a:sym typeface="Wingdings" panose="05000000000000000000" pitchFamily="2" charset="2"/>
              </a:rPr>
              <a:t>Dans </a:t>
            </a:r>
            <a:r>
              <a:rPr lang="fr-FR" dirty="0" err="1">
                <a:sym typeface="Wingdings" panose="05000000000000000000" pitchFamily="2" charset="2"/>
              </a:rPr>
              <a:t>Angular</a:t>
            </a:r>
            <a:r>
              <a:rPr lang="fr-FR" dirty="0">
                <a:sym typeface="Wingdings" panose="05000000000000000000" pitchFamily="2" charset="2"/>
              </a:rPr>
              <a:t> un service est un singleton</a:t>
            </a:r>
          </a:p>
          <a:p>
            <a:pPr marL="628650" lvl="1" indent="-171450">
              <a:buFont typeface="Wingdings" panose="05000000000000000000" pitchFamily="2" charset="2"/>
              <a:buChar char="à"/>
            </a:pPr>
            <a:r>
              <a:rPr lang="fr-FR" dirty="0">
                <a:sym typeface="Wingdings" panose="05000000000000000000" pitchFamily="2" charset="2"/>
              </a:rPr>
              <a:t>Comportement unique, argument en entrée valeur de retour si besoin</a:t>
            </a:r>
          </a:p>
          <a:p>
            <a:endParaRPr lang="fr-FR" dirty="0"/>
          </a:p>
        </p:txBody>
      </p:sp>
    </p:spTree>
    <p:extLst>
      <p:ext uri="{BB962C8B-B14F-4D97-AF65-F5344CB8AC3E}">
        <p14:creationId xmlns:p14="http://schemas.microsoft.com/office/powerpoint/2010/main" val="390835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Simple </a:t>
            </a:r>
            <a:r>
              <a:rPr lang="fr-FR" dirty="0" err="1"/>
              <a:t>TypeScript</a:t>
            </a:r>
            <a:r>
              <a:rPr lang="fr-FR" dirty="0"/>
              <a:t> annotée avec @Injectable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fr-FR" sz="1200" kern="1200" dirty="0" err="1">
                <a:solidFill>
                  <a:schemeClr val="tx1"/>
                </a:solidFill>
                <a:latin typeface="+mn-lt"/>
                <a:ea typeface="+mn-ea"/>
                <a:cs typeface="+mn-cs"/>
              </a:rPr>
              <a:t>ionic</a:t>
            </a:r>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generate</a:t>
            </a:r>
            <a:r>
              <a:rPr lang="fr-FR" sz="1200" kern="1200" dirty="0">
                <a:solidFill>
                  <a:schemeClr val="tx1"/>
                </a:solidFill>
                <a:latin typeface="+mn-lt"/>
                <a:ea typeface="+mn-ea"/>
                <a:cs typeface="+mn-cs"/>
              </a:rPr>
              <a:t> service services/utilisateur</a:t>
            </a:r>
          </a:p>
          <a:p>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Détermine qui pourra utiliser le service, </a:t>
            </a:r>
          </a:p>
          <a:p>
            <a:endParaRPr lang="fr-FR" sz="1200" kern="1200" dirty="0">
              <a:solidFill>
                <a:schemeClr val="tx1"/>
              </a:solidFill>
              <a:latin typeface="+mn-lt"/>
              <a:ea typeface="+mn-ea"/>
              <a:cs typeface="+mn-cs"/>
            </a:endParaRPr>
          </a:p>
          <a:p>
            <a:r>
              <a:rPr lang="en-US" sz="1200" kern="1200" dirty="0">
                <a:solidFill>
                  <a:schemeClr val="tx1"/>
                </a:solidFill>
                <a:effectLst/>
                <a:latin typeface="+mn-lt"/>
                <a:ea typeface="+mn-ea"/>
                <a:cs typeface="+mn-cs"/>
              </a:rPr>
              <a:t>@Injectable(</a:t>
            </a:r>
          </a:p>
          <a:p>
            <a:r>
              <a:rPr lang="en-US" sz="1200" kern="1200" dirty="0">
                <a:solidFill>
                  <a:schemeClr val="tx1"/>
                </a:solidFill>
                <a:effectLst/>
                <a:latin typeface="+mn-lt"/>
                <a:ea typeface="+mn-ea"/>
                <a:cs typeface="+mn-cs"/>
              </a:rPr>
              <a:t>{</a:t>
            </a:r>
            <a:r>
              <a:rPr lang="en-US" dirty="0"/>
              <a:t> </a:t>
            </a:r>
            <a:r>
              <a:rPr lang="en-US" sz="1200" kern="1200" dirty="0" err="1">
                <a:solidFill>
                  <a:schemeClr val="tx1"/>
                </a:solidFill>
                <a:effectLst/>
                <a:latin typeface="+mn-lt"/>
                <a:ea typeface="+mn-ea"/>
                <a:cs typeface="+mn-cs"/>
              </a:rPr>
              <a:t>providedIn</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"root"</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"any"</a:t>
            </a:r>
            <a:r>
              <a:rPr lang="en-US" dirty="0"/>
              <a:t> </a:t>
            </a:r>
            <a:r>
              <a:rPr lang="en-US" sz="1200"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"platform"</a:t>
            </a:r>
            <a:r>
              <a:rPr lang="en-US" dirty="0"/>
              <a:t> </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t>
            </a:r>
            <a:r>
              <a:rPr lang="en-US" dirty="0"/>
              <a:t> </a:t>
            </a:r>
          </a:p>
          <a:p>
            <a:r>
              <a:rPr lang="en-US" sz="1200" kern="1200" dirty="0">
                <a:solidFill>
                  <a:schemeClr val="tx1"/>
                </a:solidFill>
                <a:effectLst/>
                <a:latin typeface="+mn-lt"/>
                <a:ea typeface="+mn-ea"/>
                <a:cs typeface="+mn-cs"/>
              </a:rPr>
              <a:t>export</a:t>
            </a:r>
            <a:r>
              <a:rPr lang="en-US" dirty="0"/>
              <a:t> </a:t>
            </a:r>
            <a:r>
              <a:rPr lang="en-US" sz="1200" kern="1200" dirty="0">
                <a:solidFill>
                  <a:schemeClr val="tx1"/>
                </a:solidFill>
                <a:effectLst/>
                <a:latin typeface="+mn-lt"/>
                <a:ea typeface="+mn-ea"/>
                <a:cs typeface="+mn-cs"/>
              </a:rPr>
              <a:t>class</a:t>
            </a:r>
            <a:r>
              <a:rPr lang="en-US" dirty="0"/>
              <a:t> </a:t>
            </a:r>
            <a:r>
              <a:rPr lang="en-US" sz="1200" kern="1200" dirty="0" err="1">
                <a:solidFill>
                  <a:schemeClr val="tx1"/>
                </a:solidFill>
                <a:effectLst/>
                <a:latin typeface="+mn-lt"/>
                <a:ea typeface="+mn-ea"/>
                <a:cs typeface="+mn-cs"/>
              </a:rPr>
              <a:t>UtilisateurService</a:t>
            </a:r>
            <a:r>
              <a:rPr lang="en-US" dirty="0"/>
              <a:t> </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Soit en spécifiant que cet injectable doit être fourni dans l'un des injecteurs suivants:</a:t>
            </a:r>
          </a:p>
          <a:p>
            <a:r>
              <a:rPr lang="fr-FR" sz="1200" kern="1200" dirty="0">
                <a:solidFill>
                  <a:schemeClr val="tx1"/>
                </a:solidFill>
                <a:latin typeface="+mn-lt"/>
                <a:ea typeface="+mn-ea"/>
                <a:cs typeface="+mn-cs"/>
              </a:rPr>
              <a:t>  -- 'root’: </a:t>
            </a:r>
            <a:r>
              <a:rPr lang="fr-FR" sz="1200" b="0" i="0" kern="1200" dirty="0">
                <a:solidFill>
                  <a:schemeClr val="tx1"/>
                </a:solidFill>
                <a:effectLst/>
                <a:latin typeface="+mn-lt"/>
                <a:ea typeface="+mn-ea"/>
                <a:cs typeface="+mn-cs"/>
              </a:rPr>
              <a:t>Rend le service accessible à l'ensemble de l'application – par défaut</a:t>
            </a:r>
          </a:p>
          <a:p>
            <a:r>
              <a:rPr lang="fr-FR" sz="1200" kern="1200" dirty="0">
                <a:solidFill>
                  <a:schemeClr val="tx1"/>
                </a:solidFill>
                <a:latin typeface="+mn-lt"/>
                <a:ea typeface="+mn-ea"/>
                <a:cs typeface="+mn-cs"/>
              </a:rPr>
              <a:t>  -- ‘platform’: </a:t>
            </a:r>
            <a:r>
              <a:rPr lang="fr-FR" sz="1200" b="0" i="0" kern="1200" dirty="0">
                <a:solidFill>
                  <a:schemeClr val="tx1"/>
                </a:solidFill>
                <a:effectLst/>
                <a:latin typeface="+mn-lt"/>
                <a:ea typeface="+mn-ea"/>
                <a:cs typeface="+mn-cs"/>
              </a:rPr>
              <a:t>Rend le service disponible entre plusieurs applications ou composants </a:t>
            </a:r>
            <a:r>
              <a:rPr lang="fr-FR" sz="1200" b="0" i="0" kern="1200" dirty="0" err="1">
                <a:solidFill>
                  <a:schemeClr val="tx1"/>
                </a:solidFill>
                <a:effectLst/>
                <a:latin typeface="+mn-lt"/>
                <a:ea typeface="+mn-ea"/>
                <a:cs typeface="+mn-cs"/>
              </a:rPr>
              <a:t>Angular</a:t>
            </a:r>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 '</a:t>
            </a:r>
            <a:r>
              <a:rPr lang="fr-FR" sz="1200" kern="1200" dirty="0" err="1">
                <a:solidFill>
                  <a:schemeClr val="tx1"/>
                </a:solidFill>
                <a:latin typeface="+mn-lt"/>
                <a:ea typeface="+mn-ea"/>
                <a:cs typeface="+mn-cs"/>
              </a:rPr>
              <a:t>any</a:t>
            </a:r>
            <a:r>
              <a:rPr lang="fr-FR" sz="1200" kern="1200" dirty="0">
                <a:solidFill>
                  <a:schemeClr val="tx1"/>
                </a:solidFill>
                <a:latin typeface="+mn-lt"/>
                <a:ea typeface="+mn-ea"/>
                <a:cs typeface="+mn-cs"/>
              </a:rPr>
              <a:t>': </a:t>
            </a:r>
            <a:r>
              <a:rPr lang="fr-FR" dirty="0"/>
              <a:t>crée des services isolés (pas singleton) pour chaque </a:t>
            </a:r>
            <a:r>
              <a:rPr lang="fr-FR" sz="1200" b="0" i="0" kern="1200" dirty="0">
                <a:solidFill>
                  <a:schemeClr val="tx1"/>
                </a:solidFill>
                <a:effectLst/>
                <a:latin typeface="+mn-lt"/>
                <a:ea typeface="+mn-ea"/>
                <a:cs typeface="+mn-cs"/>
              </a:rPr>
              <a:t>modules</a:t>
            </a:r>
            <a:r>
              <a:rPr lang="fr-FR" sz="1200" kern="1200" dirty="0">
                <a:solidFill>
                  <a:schemeClr val="tx1"/>
                </a:solidFill>
                <a:latin typeface="+mn-lt"/>
                <a:ea typeface="+mn-ea"/>
                <a:cs typeface="+mn-cs"/>
              </a:rPr>
              <a:t>.</a:t>
            </a:r>
          </a:p>
          <a:p>
            <a:endParaRPr lang="fr-FR" dirty="0"/>
          </a:p>
        </p:txBody>
      </p:sp>
    </p:spTree>
    <p:extLst>
      <p:ext uri="{BB962C8B-B14F-4D97-AF65-F5344CB8AC3E}">
        <p14:creationId xmlns:p14="http://schemas.microsoft.com/office/powerpoint/2010/main" val="181291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Automatisation et optimisation de l’instanciation d’un service voir le détruire.</a:t>
            </a:r>
          </a:p>
          <a:p>
            <a:r>
              <a:rPr lang="fr-FR" dirty="0"/>
              <a:t>Le contrôleur n’a besoin que de demander à récupérer un Service</a:t>
            </a:r>
          </a:p>
          <a:p>
            <a:endParaRPr lang="fr-FR" dirty="0"/>
          </a:p>
          <a:p>
            <a:r>
              <a:rPr lang="fr-FR" dirty="0"/>
              <a:t>Les services sont des singletons au sens à 1 instant donné, il y a qu’une instance d’un service donné</a:t>
            </a:r>
          </a:p>
          <a:p>
            <a:r>
              <a:rPr lang="fr-FR" dirty="0"/>
              <a:t>Mais si </a:t>
            </a:r>
            <a:r>
              <a:rPr lang="fr-FR" dirty="0" err="1"/>
              <a:t>Angular</a:t>
            </a:r>
            <a:r>
              <a:rPr lang="fr-FR" dirty="0"/>
              <a:t> a besoin de la mémoire il peut le détruire. Il devra donc le recréer si besoin.</a:t>
            </a:r>
          </a:p>
          <a:p>
            <a:endParaRPr lang="fr-FR" dirty="0"/>
          </a:p>
          <a:p>
            <a:pPr marL="171450" indent="-171450">
              <a:buFont typeface="Wingdings" panose="05000000000000000000" pitchFamily="2" charset="2"/>
              <a:buChar char="à"/>
            </a:pPr>
            <a:r>
              <a:rPr lang="fr-FR" dirty="0">
                <a:sym typeface="Wingdings" panose="05000000000000000000" pitchFamily="2" charset="2"/>
              </a:rPr>
              <a:t>Ces services ne peuvent pas conserver d’information, juste faire des calculs. Voilà pourquoi ils sont </a:t>
            </a:r>
            <a:r>
              <a:rPr lang="fr-FR" dirty="0" err="1">
                <a:sym typeface="Wingdings" panose="05000000000000000000" pitchFamily="2" charset="2"/>
              </a:rPr>
              <a:t>stateless</a:t>
            </a:r>
            <a:r>
              <a:rPr lang="fr-FR" dirty="0">
                <a:sym typeface="Wingdings" panose="05000000000000000000" pitchFamily="2" charset="2"/>
              </a:rPr>
              <a:t>.</a:t>
            </a:r>
          </a:p>
          <a:p>
            <a:pPr marL="171450" indent="-171450">
              <a:buFont typeface="Wingdings" panose="05000000000000000000" pitchFamily="2" charset="2"/>
              <a:buChar char="à"/>
            </a:pPr>
            <a:endParaRPr lang="fr-FR" dirty="0"/>
          </a:p>
          <a:p>
            <a:endParaRPr lang="fr-FR" dirty="0"/>
          </a:p>
        </p:txBody>
      </p:sp>
    </p:spTree>
    <p:extLst>
      <p:ext uri="{BB962C8B-B14F-4D97-AF65-F5344CB8AC3E}">
        <p14:creationId xmlns:p14="http://schemas.microsoft.com/office/powerpoint/2010/main" val="21327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L’injection de dépendances permet d’optimiser la mémoire et le délai d’instanciation des composants</a:t>
            </a: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Le cycle de vie est entièrement géré par </a:t>
            </a:r>
            <a:r>
              <a:rPr lang="fr-FR" sz="1200" spc="-1" dirty="0" err="1">
                <a:solidFill>
                  <a:srgbClr val="343642"/>
                </a:solidFill>
                <a:latin typeface="Segoe UI"/>
              </a:rPr>
              <a:t>Angular</a:t>
            </a:r>
            <a:endParaRPr lang="fr-FR" sz="1200" spc="-1" dirty="0">
              <a:solidFill>
                <a:srgbClr val="343642"/>
              </a:solidFill>
              <a:latin typeface="Segoe UI"/>
            </a:endParaRP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L’injection de dépendances est mise simplement en place à travers l’enregistrement des services dans un module et leur injection dans le constructeur d’un composant</a:t>
            </a:r>
          </a:p>
          <a:p>
            <a:pPr marL="342900" indent="-342900">
              <a:lnSpc>
                <a:spcPct val="115000"/>
              </a:lnSpc>
              <a:spcBef>
                <a:spcPts val="499"/>
              </a:spcBef>
              <a:spcAft>
                <a:spcPts val="1001"/>
              </a:spcAft>
              <a:buClr>
                <a:srgbClr val="348899"/>
              </a:buClr>
              <a:buFont typeface="Arial" panose="020B0604020202020204" pitchFamily="34" charset="0"/>
              <a:buChar char="•"/>
            </a:pPr>
            <a:endParaRPr lang="fr-FR" sz="1200" spc="-1" dirty="0">
              <a:solidFill>
                <a:srgbClr val="343642"/>
              </a:solidFill>
              <a:latin typeface="Segoe UI"/>
            </a:endParaRP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Le service s’exécute en synchrone pour le moment :</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DEBUT</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La valeur de retour du service</a:t>
            </a:r>
          </a:p>
          <a:p>
            <a:pPr marL="800100" lvl="1"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FIN</a:t>
            </a:r>
          </a:p>
        </p:txBody>
      </p:sp>
    </p:spTree>
    <p:extLst>
      <p:ext uri="{BB962C8B-B14F-4D97-AF65-F5344CB8AC3E}">
        <p14:creationId xmlns:p14="http://schemas.microsoft.com/office/powerpoint/2010/main" val="247753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Un onglet d’un navigateur web ne dispose que d’un seul thread pour tout exécuter : affichage, mise en forme, interprétation de scripts, téléchargement de ressources, etc.</a:t>
            </a:r>
          </a:p>
          <a:p>
            <a:pPr marL="342900" indent="-342900">
              <a:lnSpc>
                <a:spcPct val="115000"/>
              </a:lnSpc>
              <a:spcBef>
                <a:spcPts val="499"/>
              </a:spcBef>
              <a:spcAft>
                <a:spcPts val="1001"/>
              </a:spcAft>
              <a:buClr>
                <a:srgbClr val="348899"/>
              </a:buClr>
              <a:buFont typeface="Arial" panose="020B0604020202020204" pitchFamily="34" charset="0"/>
              <a:buChar char="•"/>
            </a:pPr>
            <a:r>
              <a:rPr lang="fr-FR" sz="1200" spc="-1" dirty="0">
                <a:solidFill>
                  <a:srgbClr val="343642"/>
                </a:solidFill>
                <a:latin typeface="Segoe UI"/>
              </a:rPr>
              <a:t>Tous les traitements JavaScript potentiellement longs vont donc entraîner des latences sur la page, voire même la bloquer !</a:t>
            </a:r>
          </a:p>
          <a:p>
            <a:endParaRPr lang="fr-FR" dirty="0"/>
          </a:p>
          <a:p>
            <a:endParaRPr lang="fr-FR" dirty="0"/>
          </a:p>
        </p:txBody>
      </p:sp>
    </p:spTree>
    <p:extLst>
      <p:ext uri="{BB962C8B-B14F-4D97-AF65-F5344CB8AC3E}">
        <p14:creationId xmlns:p14="http://schemas.microsoft.com/office/powerpoint/2010/main" val="2429374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20000"/>
              </a:lnSpc>
            </a:pPr>
            <a:r>
              <a:rPr lang="fr-FR" sz="2400" spc="-1" dirty="0">
                <a:solidFill>
                  <a:srgbClr val="343642"/>
                </a:solidFill>
                <a:latin typeface="Segoe UI"/>
              </a:rPr>
              <a:t>La solution à ce problème est d’utiliser le principe de la programmation asynchrone</a:t>
            </a:r>
          </a:p>
          <a:p>
            <a:pPr marL="800100" lvl="1" indent="-342900">
              <a:lnSpc>
                <a:spcPct val="120000"/>
              </a:lnSpc>
              <a:buFont typeface="Arial" panose="020B0604020202020204" pitchFamily="34" charset="0"/>
              <a:buChar char="•"/>
            </a:pPr>
            <a:r>
              <a:rPr lang="fr-FR" spc="-1" dirty="0">
                <a:solidFill>
                  <a:srgbClr val="343642"/>
                </a:solidFill>
                <a:latin typeface="Segoe UI"/>
              </a:rPr>
              <a:t>L’exécution de méthodes potentiellement longues est isolée (même si exécutées sur le même thread) et va rejoindre l’exécution principale lorsque le traitement est terminé</a:t>
            </a:r>
          </a:p>
          <a:p>
            <a:pPr marL="800100" lvl="1" indent="-342900">
              <a:lnSpc>
                <a:spcPct val="120000"/>
              </a:lnSpc>
              <a:buFont typeface="Arial" panose="020B0604020202020204" pitchFamily="34" charset="0"/>
              <a:buChar char="•"/>
            </a:pPr>
            <a:r>
              <a:rPr lang="fr-FR" spc="-1" dirty="0">
                <a:solidFill>
                  <a:srgbClr val="343642"/>
                </a:solidFill>
                <a:latin typeface="Segoe UI"/>
              </a:rPr>
              <a:t>Pendant ce temps, d’autres traitements peuvent être exécutés</a:t>
            </a:r>
          </a:p>
          <a:p>
            <a:pPr marL="800100" lvl="1" indent="-342900">
              <a:lnSpc>
                <a:spcPct val="120000"/>
              </a:lnSpc>
              <a:buFont typeface="Arial" panose="020B0604020202020204" pitchFamily="34" charset="0"/>
              <a:buChar char="•"/>
            </a:pPr>
            <a:endParaRPr lang="fr-FR" spc="-1" dirty="0">
              <a:solidFill>
                <a:srgbClr val="343642"/>
              </a:solidFill>
              <a:latin typeface="Segoe UI"/>
            </a:endParaRPr>
          </a:p>
          <a:p>
            <a:r>
              <a:rPr lang="fr-FR" dirty="0"/>
              <a:t>Pour manipuler le traitement un peu long.</a:t>
            </a:r>
          </a:p>
          <a:p>
            <a:r>
              <a:rPr lang="fr-FR" dirty="0"/>
              <a:t>L’interpréteur </a:t>
            </a:r>
            <a:r>
              <a:rPr lang="fr-FR" dirty="0" err="1"/>
              <a:t>JavaSript</a:t>
            </a:r>
            <a:r>
              <a:rPr lang="fr-FR" dirty="0"/>
              <a:t> va faire le calcul long en plusieurs fois. En laissant au maximum la couche présentation travaillée</a:t>
            </a:r>
          </a:p>
          <a:p>
            <a:r>
              <a:rPr lang="fr-FR" dirty="0"/>
              <a:t>La programmation asynchrone – utilise une queue de traitement.</a:t>
            </a:r>
          </a:p>
          <a:p>
            <a:pPr marL="171450" indent="-171450">
              <a:buFont typeface="Wingdings" panose="05000000000000000000" pitchFamily="2" charset="2"/>
              <a:buChar char="à"/>
            </a:pPr>
            <a:r>
              <a:rPr lang="fr-FR" dirty="0">
                <a:sym typeface="Wingdings" panose="05000000000000000000" pitchFamily="2" charset="2"/>
              </a:rPr>
              <a:t>Cela ressemble au OS 1 seul processus – qui faisait tourner différentes applications (en pseudo parallélisme) (Windows 3,1)</a:t>
            </a:r>
          </a:p>
          <a:p>
            <a:pPr marL="0" lvl="0" indent="0">
              <a:lnSpc>
                <a:spcPct val="120000"/>
              </a:lnSpc>
              <a:buFont typeface="Arial" panose="020B0604020202020204" pitchFamily="34" charset="0"/>
              <a:buNone/>
            </a:pPr>
            <a:endParaRPr lang="fr-FR" spc="-1" dirty="0">
              <a:solidFill>
                <a:srgbClr val="343642"/>
              </a:solidFill>
              <a:latin typeface="Segoe UI"/>
            </a:endParaRPr>
          </a:p>
        </p:txBody>
      </p:sp>
    </p:spTree>
    <p:extLst>
      <p:ext uri="{BB962C8B-B14F-4D97-AF65-F5344CB8AC3E}">
        <p14:creationId xmlns:p14="http://schemas.microsoft.com/office/powerpoint/2010/main" val="331135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57764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COUV SLIDE">
    <p:bg>
      <p:bgPr>
        <a:solidFill>
          <a:srgbClr val="222933"/>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95B258"/>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331166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COUV SLIDE">
    <p:bg>
      <p:bgPr>
        <a:solidFill>
          <a:srgbClr val="3B518E"/>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chemeClr val="bg1"/>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chemeClr val="bg1"/>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9" name="Graphique 8">
            <a:extLst>
              <a:ext uri="{FF2B5EF4-FFF2-40B4-BE49-F238E27FC236}">
                <a16:creationId xmlns:a16="http://schemas.microsoft.com/office/drawing/2014/main" id="{E538FD0F-57FB-48AB-B25B-B9AEB2B093F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custDataLst>
      <p:tags r:id="rId1"/>
    </p:custDataLst>
    <p:extLst>
      <p:ext uri="{BB962C8B-B14F-4D97-AF65-F5344CB8AC3E}">
        <p14:creationId xmlns:p14="http://schemas.microsoft.com/office/powerpoint/2010/main" val="264269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COUV SLIDE BLC">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0" y="1689099"/>
            <a:ext cx="9144000" cy="2387600"/>
          </a:xfrm>
        </p:spPr>
        <p:txBody>
          <a:bodyPr anchor="b"/>
          <a:lstStyle>
            <a:lvl1pPr algn="ctr">
              <a:defRPr sz="6000">
                <a:solidFill>
                  <a:srgbClr val="222933"/>
                </a:solidFill>
                <a:latin typeface="Segoe UI Light" panose="020B0502040204020203" pitchFamily="34" charset="0"/>
                <a:cs typeface="Segoe UI Light" panose="020B0502040204020203" pitchFamily="34" charset="0"/>
              </a:defRPr>
            </a:lvl1pPr>
          </a:lstStyle>
          <a:p>
            <a:r>
              <a:rPr lang="fr-FR" dirty="0"/>
              <a:t>Titre du cours</a:t>
            </a:r>
          </a:p>
        </p:txBody>
      </p:sp>
      <p:sp>
        <p:nvSpPr>
          <p:cNvPr id="3" name="Sous-titre 2"/>
          <p:cNvSpPr>
            <a:spLocks noGrp="1"/>
          </p:cNvSpPr>
          <p:nvPr>
            <p:ph type="subTitle" idx="1" hasCustomPrompt="1"/>
          </p:nvPr>
        </p:nvSpPr>
        <p:spPr>
          <a:xfrm>
            <a:off x="1524000" y="4168774"/>
            <a:ext cx="9144000" cy="1655762"/>
          </a:xfrm>
        </p:spPr>
        <p:txBody>
          <a:bodyPr/>
          <a:lstStyle>
            <a:lvl1pPr marL="0" indent="0" algn="ctr">
              <a:buNone/>
              <a:defRPr sz="2400" b="1" baseline="0">
                <a:solidFill>
                  <a:srgbClr val="3B518E"/>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Numéro du module - Titre du module</a:t>
            </a:r>
          </a:p>
        </p:txBody>
      </p:sp>
      <p:pic>
        <p:nvPicPr>
          <p:cNvPr id="7" name="Graphique 6">
            <a:extLst>
              <a:ext uri="{FF2B5EF4-FFF2-40B4-BE49-F238E27FC236}">
                <a16:creationId xmlns:a16="http://schemas.microsoft.com/office/drawing/2014/main" id="{34905F83-6224-42D1-9773-417C78320210}"/>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824536"/>
            <a:ext cx="831821" cy="831821"/>
          </a:xfrm>
          <a:prstGeom prst="rect">
            <a:avLst/>
          </a:prstGeom>
        </p:spPr>
      </p:pic>
    </p:spTree>
    <p:custDataLst>
      <p:tags r:id="rId1"/>
    </p:custDataLst>
    <p:extLst>
      <p:ext uri="{BB962C8B-B14F-4D97-AF65-F5344CB8AC3E}">
        <p14:creationId xmlns:p14="http://schemas.microsoft.com/office/powerpoint/2010/main" val="3371113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8D67CB-3D42-459B-9239-7A5DBB57DD3D}"/>
              </a:ext>
            </a:extLst>
          </p:cNvPr>
          <p:cNvSpPr/>
          <p:nvPr userDrawn="1"/>
        </p:nvSpPr>
        <p:spPr>
          <a:xfrm>
            <a:off x="0" y="0"/>
            <a:ext cx="12192000" cy="6858000"/>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Graphique 11">
            <a:extLst>
              <a:ext uri="{FF2B5EF4-FFF2-40B4-BE49-F238E27FC236}">
                <a16:creationId xmlns:a16="http://schemas.microsoft.com/office/drawing/2014/main" id="{4CD37DFD-DBDA-4BDA-9060-2DA6AD4013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6124782"/>
            <a:ext cx="528776" cy="528776"/>
          </a:xfrm>
          <a:prstGeom prst="rect">
            <a:avLst/>
          </a:prstGeom>
        </p:spPr>
      </p:pic>
    </p:spTree>
    <p:custDataLst>
      <p:tags r:id="rId1"/>
    </p:custDataLst>
    <p:extLst>
      <p:ext uri="{BB962C8B-B14F-4D97-AF65-F5344CB8AC3E}">
        <p14:creationId xmlns:p14="http://schemas.microsoft.com/office/powerpoint/2010/main" val="17788317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PRESENTATION">
    <p:bg>
      <p:bgPr>
        <a:solidFill>
          <a:schemeClr val="bg1"/>
        </a:solidFill>
        <a:effectLst/>
      </p:bgPr>
    </p:bg>
    <p:spTree>
      <p:nvGrpSpPr>
        <p:cNvPr id="1" name=""/>
        <p:cNvGrpSpPr/>
        <p:nvPr/>
      </p:nvGrpSpPr>
      <p:grpSpPr>
        <a:xfrm>
          <a:off x="0" y="0"/>
          <a:ext cx="0" cy="0"/>
          <a:chOff x="0" y="0"/>
          <a:chExt cx="0" cy="0"/>
        </a:xfrm>
      </p:grpSpPr>
      <p:pic>
        <p:nvPicPr>
          <p:cNvPr id="12" name="Graphique 11">
            <a:extLst>
              <a:ext uri="{FF2B5EF4-FFF2-40B4-BE49-F238E27FC236}">
                <a16:creationId xmlns:a16="http://schemas.microsoft.com/office/drawing/2014/main" id="{394100EE-EC43-469D-8B81-86937495DBE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custDataLst>
      <p:tags r:id="rId1"/>
    </p:custDataLst>
    <p:extLst>
      <p:ext uri="{BB962C8B-B14F-4D97-AF65-F5344CB8AC3E}">
        <p14:creationId xmlns:p14="http://schemas.microsoft.com/office/powerpoint/2010/main" val="32330471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grpSp>
        <p:nvGrpSpPr>
          <p:cNvPr id="19" name="Groupe 18">
            <a:extLst>
              <a:ext uri="{FF2B5EF4-FFF2-40B4-BE49-F238E27FC236}">
                <a16:creationId xmlns:a16="http://schemas.microsoft.com/office/drawing/2014/main" id="{2FEC1E22-CB41-4D08-9AB7-FD5BE57DB84E}"/>
              </a:ext>
            </a:extLst>
          </p:cNvPr>
          <p:cNvGrpSpPr/>
          <p:nvPr userDrawn="1"/>
        </p:nvGrpSpPr>
        <p:grpSpPr>
          <a:xfrm>
            <a:off x="0" y="7022130"/>
            <a:ext cx="3013379" cy="324495"/>
            <a:chOff x="2411233" y="2460991"/>
            <a:chExt cx="7675165" cy="826498"/>
          </a:xfrm>
        </p:grpSpPr>
        <p:sp>
          <p:nvSpPr>
            <p:cNvPr id="20" name="Rectangle 19">
              <a:extLst>
                <a:ext uri="{FF2B5EF4-FFF2-40B4-BE49-F238E27FC236}">
                  <a16:creationId xmlns:a16="http://schemas.microsoft.com/office/drawing/2014/main" id="{5634FFA7-A9EF-4270-9C94-D41D7FD2BCC7}"/>
                </a:ext>
              </a:extLst>
            </p:cNvPr>
            <p:cNvSpPr/>
            <p:nvPr/>
          </p:nvSpPr>
          <p:spPr>
            <a:xfrm>
              <a:off x="2411233" y="2460994"/>
              <a:ext cx="826495" cy="826495"/>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8BC8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921BEF-5575-4FEE-85A8-095CFB9C4970}"/>
                </a:ext>
              </a:extLst>
            </p:cNvPr>
            <p:cNvSpPr/>
            <p:nvPr/>
          </p:nvSpPr>
          <p:spPr>
            <a:xfrm>
              <a:off x="3552678" y="2460994"/>
              <a:ext cx="826495" cy="826495"/>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54D7B07-4171-4E41-90F2-05A34931EE0D}"/>
                </a:ext>
              </a:extLst>
            </p:cNvPr>
            <p:cNvSpPr/>
            <p:nvPr/>
          </p:nvSpPr>
          <p:spPr>
            <a:xfrm>
              <a:off x="4694123" y="2460994"/>
              <a:ext cx="826495"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CAF220C-579F-449D-89CB-702A9844192A}"/>
                </a:ext>
              </a:extLst>
            </p:cNvPr>
            <p:cNvSpPr/>
            <p:nvPr/>
          </p:nvSpPr>
          <p:spPr>
            <a:xfrm>
              <a:off x="5835568" y="2460993"/>
              <a:ext cx="826495" cy="826495"/>
            </a:xfrm>
            <a:prstGeom prst="rect">
              <a:avLst/>
            </a:pr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A1FEC04-9882-44FF-9D2E-14A90AB234A9}"/>
                </a:ext>
              </a:extLst>
            </p:cNvPr>
            <p:cNvSpPr/>
            <p:nvPr/>
          </p:nvSpPr>
          <p:spPr>
            <a:xfrm>
              <a:off x="6977013" y="2460993"/>
              <a:ext cx="826495" cy="826495"/>
            </a:xfrm>
            <a:prstGeom prst="rect">
              <a:avLst/>
            </a:prstGeom>
            <a:solidFill>
              <a:srgbClr val="4AA5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5FFA532-EF18-4DD7-8996-901694372F23}"/>
                </a:ext>
              </a:extLst>
            </p:cNvPr>
            <p:cNvSpPr/>
            <p:nvPr/>
          </p:nvSpPr>
          <p:spPr>
            <a:xfrm>
              <a:off x="8118458" y="2460992"/>
              <a:ext cx="826495" cy="826495"/>
            </a:xfrm>
            <a:prstGeom prst="rect">
              <a:avLst/>
            </a:pr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056ECF8-5A1A-4331-A5CC-4160C7283752}"/>
                </a:ext>
              </a:extLst>
            </p:cNvPr>
            <p:cNvSpPr/>
            <p:nvPr/>
          </p:nvSpPr>
          <p:spPr>
            <a:xfrm>
              <a:off x="9259903" y="2460991"/>
              <a:ext cx="826495"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08BC80"/>
                </a:solidFill>
                <a:effectLst/>
                <a:uLnTx/>
                <a:uFillTx/>
                <a:latin typeface="Calibri" panose="020F0502020204030204"/>
                <a:ea typeface="+mn-ea"/>
                <a:cs typeface="+mn-cs"/>
              </a:endParaRPr>
            </a:p>
          </p:txBody>
        </p:sp>
      </p:grpSp>
    </p:spTree>
    <p:custDataLst>
      <p:tags r:id="rId8"/>
    </p:custDataLst>
    <p:extLst>
      <p:ext uri="{BB962C8B-B14F-4D97-AF65-F5344CB8AC3E}">
        <p14:creationId xmlns:p14="http://schemas.microsoft.com/office/powerpoint/2010/main" val="434602358"/>
      </p:ext>
    </p:extLst>
  </p:cSld>
  <p:clrMap bg1="lt1" tx1="dk1" bg2="lt2" tx2="dk2" accent1="accent1" accent2="accent2" accent3="accent3" accent4="accent4" accent5="accent5" accent6="accent6" hlink="hlink" folHlink="folHlink"/>
  <p:sldLayoutIdLst>
    <p:sldLayoutId id="2147483700" r:id="rId1"/>
    <p:sldLayoutId id="2147483726" r:id="rId2"/>
    <p:sldLayoutId id="2147483723" r:id="rId3"/>
    <p:sldLayoutId id="2147483701" r:id="rId4"/>
    <p:sldLayoutId id="2147483702" r:id="rId5"/>
    <p:sldLayoutId id="2147483724" r:id="rId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265574-43AB-41F0-A41B-29676FE6644C}"/>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FE4085B9-204F-4210-8395-B413A3853997}"/>
              </a:ext>
            </a:extLst>
          </p:cNvPr>
          <p:cNvPicPr>
            <a:picLocks noChangeAspect="1"/>
          </p:cNvPicPr>
          <p:nvPr/>
        </p:nvPicPr>
        <p:blipFill rotWithShape="1">
          <a:blip r:embed="rId2">
            <a:extLst>
              <a:ext uri="{28A0092B-C50C-407E-A947-70E740481C1C}">
                <a14:useLocalDpi xmlns:a14="http://schemas.microsoft.com/office/drawing/2010/main" val="0"/>
              </a:ext>
            </a:extLst>
          </a:blip>
          <a:srcRect l="1" r="67780"/>
          <a:stretch/>
        </p:blipFill>
        <p:spPr>
          <a:xfrm>
            <a:off x="1" y="0"/>
            <a:ext cx="3470988" cy="6858000"/>
          </a:xfrm>
          <a:prstGeom prst="rect">
            <a:avLst/>
          </a:prstGeom>
        </p:spPr>
      </p:pic>
      <p:sp>
        <p:nvSpPr>
          <p:cNvPr id="2" name="Titre 1"/>
          <p:cNvSpPr>
            <a:spLocks noGrp="1"/>
          </p:cNvSpPr>
          <p:nvPr>
            <p:ph type="ctrTitle" idx="4294967295"/>
          </p:nvPr>
        </p:nvSpPr>
        <p:spPr>
          <a:xfrm>
            <a:off x="3819525" y="2235200"/>
            <a:ext cx="8017952" cy="2387600"/>
          </a:xfrm>
          <a:noFill/>
        </p:spPr>
        <p:txBody>
          <a:bodyPr>
            <a:normAutofit fontScale="90000"/>
          </a:bodyPr>
          <a:lstStyle/>
          <a:p>
            <a:pPr algn="ctr">
              <a:lnSpc>
                <a:spcPct val="100000"/>
              </a:lnSpc>
            </a:pPr>
            <a:r>
              <a:rPr lang="fr-FR" sz="4400" b="0" strike="noStrike" spc="-1" dirty="0">
                <a:solidFill>
                  <a:srgbClr val="FFFFFF"/>
                </a:solidFill>
                <a:latin typeface="Segoe UI Light"/>
              </a:rPr>
              <a:t>Les technologies cross-platform :</a:t>
            </a:r>
            <a:br>
              <a:rPr lang="fr-FR" sz="4400" b="0" strike="noStrike" spc="-1" dirty="0">
                <a:solidFill>
                  <a:srgbClr val="FFFFFF"/>
                </a:solidFill>
                <a:latin typeface="Segoe UI Light"/>
              </a:rPr>
            </a:br>
            <a:r>
              <a:rPr lang="fr-FR" sz="4400" b="0" strike="noStrike" spc="-1" dirty="0">
                <a:solidFill>
                  <a:srgbClr val="FFFFFF"/>
                </a:solidFill>
                <a:latin typeface="Segoe UI Light"/>
              </a:rPr>
              <a:t>Ionic</a:t>
            </a:r>
            <a:br>
              <a:rPr lang="fr-FR" dirty="0">
                <a:solidFill>
                  <a:schemeClr val="bg1"/>
                </a:solidFill>
                <a:latin typeface="Segoe UI Light"/>
                <a:cs typeface="Segoe UI Light"/>
              </a:rPr>
            </a:br>
            <a:r>
              <a:rPr lang="fr-FR" dirty="0">
                <a:solidFill>
                  <a:srgbClr val="AAD23B"/>
                </a:solidFill>
                <a:latin typeface="Segoe UI Light"/>
                <a:cs typeface="Segoe UI Light"/>
              </a:rPr>
              <a:t>Module 06 – Développement de services </a:t>
            </a:r>
            <a:r>
              <a:rPr lang="fr-FR" dirty="0" err="1">
                <a:solidFill>
                  <a:srgbClr val="AAD23B"/>
                </a:solidFill>
                <a:latin typeface="Segoe UI Light"/>
                <a:cs typeface="Segoe UI Light"/>
              </a:rPr>
              <a:t>Angular</a:t>
            </a:r>
            <a:endParaRPr lang="fr-FR" dirty="0">
              <a:solidFill>
                <a:srgbClr val="AAD23B"/>
              </a:solidFill>
              <a:latin typeface="Segoe UI Light" panose="020B0502040204020203" pitchFamily="34" charset="0"/>
              <a:cs typeface="Segoe UI Light" panose="020B0502040204020203" pitchFamily="34" charset="0"/>
            </a:endParaRPr>
          </a:p>
        </p:txBody>
      </p:sp>
      <p:pic>
        <p:nvPicPr>
          <p:cNvPr id="10" name="Graphique 9">
            <a:extLst>
              <a:ext uri="{FF2B5EF4-FFF2-40B4-BE49-F238E27FC236}">
                <a16:creationId xmlns:a16="http://schemas.microsoft.com/office/drawing/2014/main" id="{203AEC74-3337-41FF-811E-15C4E7D8E3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5657" y="5704514"/>
            <a:ext cx="831820" cy="831820"/>
          </a:xfrm>
          <a:prstGeom prst="rect">
            <a:avLst/>
          </a:prstGeom>
        </p:spPr>
      </p:pic>
    </p:spTree>
    <p:extLst>
      <p:ext uri="{BB962C8B-B14F-4D97-AF65-F5344CB8AC3E}">
        <p14:creationId xmlns:p14="http://schemas.microsoft.com/office/powerpoint/2010/main" val="364080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Créer un service </a:t>
            </a:r>
            <a:r>
              <a:rPr lang="fr-FR" dirty="0" err="1">
                <a:solidFill>
                  <a:srgbClr val="3B518E"/>
                </a:solidFill>
              </a:rPr>
              <a:t>Angular</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3818418"/>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Pour créer un service utiliser la commande :</a:t>
            </a: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La création d’un service consiste à créer un fichier </a:t>
            </a:r>
            <a:r>
              <a:rPr lang="fr-FR" b="0" strike="noStrike" spc="-1" dirty="0" err="1">
                <a:solidFill>
                  <a:srgbClr val="343642"/>
                </a:solidFill>
                <a:latin typeface="Segoe UI"/>
              </a:rPr>
              <a:t>TypeScript</a:t>
            </a:r>
            <a:r>
              <a:rPr lang="fr-FR" b="0" strike="noStrike" spc="-1" dirty="0">
                <a:solidFill>
                  <a:srgbClr val="343642"/>
                </a:solidFill>
                <a:latin typeface="Segoe UI"/>
              </a:rPr>
              <a:t>, généralement dans un répertoire dédié</a:t>
            </a: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a:lnSpc>
                <a:spcPct val="120000"/>
              </a:lnSpc>
            </a:pPr>
            <a:endParaRPr lang="fr-FR" sz="2400" b="0" strike="noStrike" spc="-1" dirty="0">
              <a:solidFill>
                <a:srgbClr val="343642"/>
              </a:solidFill>
              <a:latin typeface="Segoe UI"/>
            </a:endParaRPr>
          </a:p>
          <a:p>
            <a:pPr>
              <a:lnSpc>
                <a:spcPct val="120000"/>
              </a:lnSpc>
            </a:pPr>
            <a:endParaRPr lang="fr-FR" sz="2400" b="0" strike="noStrike" spc="-1" dirty="0">
              <a:solidFill>
                <a:srgbClr val="343642"/>
              </a:solidFill>
              <a:latin typeface="Segoe UI"/>
            </a:endParaRPr>
          </a:p>
          <a:p>
            <a:pPr>
              <a:lnSpc>
                <a:spcPct val="120000"/>
              </a:lnSpc>
            </a:pPr>
            <a:endParaRPr lang="fr-FR" sz="2400" b="0" strike="noStrike" spc="-1" dirty="0">
              <a:solidFill>
                <a:srgbClr val="343642"/>
              </a:solidFill>
              <a:latin typeface="Segoe UI"/>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3" name="ZoneTexte 2">
            <a:extLst>
              <a:ext uri="{FF2B5EF4-FFF2-40B4-BE49-F238E27FC236}">
                <a16:creationId xmlns:a16="http://schemas.microsoft.com/office/drawing/2014/main" id="{D2A894D4-7080-57F8-3BC2-364D01BD5950}"/>
              </a:ext>
            </a:extLst>
          </p:cNvPr>
          <p:cNvSpPr txBox="1"/>
          <p:nvPr/>
        </p:nvSpPr>
        <p:spPr>
          <a:xfrm>
            <a:off x="3506875" y="1731734"/>
            <a:ext cx="6437225" cy="400110"/>
          </a:xfrm>
          <a:prstGeom prst="rect">
            <a:avLst/>
          </a:prstGeom>
          <a:solidFill>
            <a:srgbClr val="011F39"/>
          </a:solidFill>
        </p:spPr>
        <p:txBody>
          <a:bodyPr wrap="square">
            <a:spAutoFit/>
          </a:bodyPr>
          <a:lstStyle/>
          <a:p>
            <a:r>
              <a:rPr lang="fr-FR" sz="2000" dirty="0" err="1">
                <a:solidFill>
                  <a:schemeClr val="bg1"/>
                </a:solidFill>
              </a:rPr>
              <a:t>ionic</a:t>
            </a:r>
            <a:r>
              <a:rPr lang="fr-FR" sz="2000" dirty="0">
                <a:solidFill>
                  <a:schemeClr val="bg1"/>
                </a:solidFill>
              </a:rPr>
              <a:t> </a:t>
            </a:r>
            <a:r>
              <a:rPr lang="fr-FR" sz="2000" dirty="0" err="1">
                <a:solidFill>
                  <a:schemeClr val="bg1"/>
                </a:solidFill>
              </a:rPr>
              <a:t>generate</a:t>
            </a:r>
            <a:r>
              <a:rPr lang="fr-FR" sz="2000" dirty="0">
                <a:solidFill>
                  <a:schemeClr val="bg1"/>
                </a:solidFill>
              </a:rPr>
              <a:t> service répertoire-des-services/nom-service</a:t>
            </a:r>
          </a:p>
        </p:txBody>
      </p:sp>
      <p:sp>
        <p:nvSpPr>
          <p:cNvPr id="7" name="ZoneTexte 6">
            <a:extLst>
              <a:ext uri="{FF2B5EF4-FFF2-40B4-BE49-F238E27FC236}">
                <a16:creationId xmlns:a16="http://schemas.microsoft.com/office/drawing/2014/main" id="{FD394EAC-033F-9D9F-4334-4A3F877EE790}"/>
              </a:ext>
            </a:extLst>
          </p:cNvPr>
          <p:cNvSpPr txBox="1"/>
          <p:nvPr/>
        </p:nvSpPr>
        <p:spPr>
          <a:xfrm>
            <a:off x="3506875" y="2848720"/>
            <a:ext cx="8330937" cy="3539430"/>
          </a:xfrm>
          <a:prstGeom prst="rect">
            <a:avLst/>
          </a:prstGeom>
          <a:solidFill>
            <a:srgbClr val="011F39"/>
          </a:solidFill>
        </p:spPr>
        <p:txBody>
          <a:bodyPr wrap="square">
            <a:spAutoFit/>
          </a:bodyPr>
          <a:lstStyle/>
          <a:p>
            <a:r>
              <a:rPr lang="fr-FR" sz="1400" b="0" dirty="0">
                <a:solidFill>
                  <a:srgbClr val="C586C0"/>
                </a:solidFill>
                <a:effectLst/>
                <a:latin typeface="Consolas" panose="020B0609020204030204" pitchFamily="49" charset="0"/>
              </a:rPr>
              <a:t>import</a:t>
            </a:r>
            <a:r>
              <a:rPr lang="fr-FR" sz="1400" b="0" dirty="0">
                <a:solidFill>
                  <a:srgbClr val="D4D4D4"/>
                </a:solidFill>
                <a:effectLst/>
                <a:latin typeface="Consolas" panose="020B0609020204030204" pitchFamily="49" charset="0"/>
              </a:rPr>
              <a:t> { </a:t>
            </a:r>
            <a:r>
              <a:rPr lang="fr-FR" sz="1400" b="0" dirty="0">
                <a:solidFill>
                  <a:srgbClr val="9CDCFE"/>
                </a:solidFill>
                <a:effectLst/>
                <a:latin typeface="Consolas" panose="020B0609020204030204" pitchFamily="49" charset="0"/>
              </a:rPr>
              <a:t>Injectable</a:t>
            </a:r>
            <a:r>
              <a:rPr lang="fr-FR" sz="1400" b="0" dirty="0">
                <a:solidFill>
                  <a:srgbClr val="D4D4D4"/>
                </a:solidFill>
                <a:effectLst/>
                <a:latin typeface="Consolas" panose="020B0609020204030204" pitchFamily="49" charset="0"/>
              </a:rPr>
              <a:t> } </a:t>
            </a:r>
            <a:r>
              <a:rPr lang="fr-FR" sz="1400" b="0" dirty="0" err="1">
                <a:solidFill>
                  <a:srgbClr val="C586C0"/>
                </a:solidFill>
                <a:effectLst/>
                <a:latin typeface="Consolas" panose="020B0609020204030204" pitchFamily="49" charset="0"/>
              </a:rPr>
              <a:t>from</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angular</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core</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a:t>
            </a:r>
            <a:r>
              <a:rPr lang="fr-FR" sz="1400" b="0" dirty="0">
                <a:solidFill>
                  <a:srgbClr val="4EC9B0"/>
                </a:solidFill>
                <a:effectLst/>
                <a:latin typeface="Consolas" panose="020B0609020204030204" pitchFamily="49" charset="0"/>
              </a:rPr>
              <a:t>Injectable</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providedIn</a:t>
            </a:r>
            <a:r>
              <a:rPr lang="fr-FR" sz="1400" b="0" dirty="0">
                <a:solidFill>
                  <a:srgbClr val="9CDCFE"/>
                </a:solidFill>
                <a:effectLst/>
                <a:latin typeface="Consolas" panose="020B0609020204030204" pitchFamily="49" charset="0"/>
              </a:rPr>
              <a:t>:</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'root'</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a:t>
            </a:r>
          </a:p>
          <a:p>
            <a:r>
              <a:rPr lang="fr-FR" sz="1400" b="0" dirty="0">
                <a:solidFill>
                  <a:srgbClr val="C586C0"/>
                </a:solidFill>
                <a:effectLst/>
                <a:latin typeface="Consolas" panose="020B0609020204030204" pitchFamily="49" charset="0"/>
              </a:rPr>
              <a:t>export</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UtilisateurService</a:t>
            </a:r>
            <a:r>
              <a:rPr lang="fr-FR" sz="1400" b="0" dirty="0">
                <a:solidFill>
                  <a:srgbClr val="D4D4D4"/>
                </a:solidFill>
                <a:effectLst/>
                <a:latin typeface="Consolas" panose="020B0609020204030204" pitchFamily="49" charset="0"/>
              </a:rPr>
              <a:t> {</a:t>
            </a:r>
          </a:p>
          <a:p>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constructor</a:t>
            </a:r>
            <a:r>
              <a:rPr lang="fr-FR" sz="1400" b="0" dirty="0">
                <a:solidFill>
                  <a:srgbClr val="D4D4D4"/>
                </a:solidFill>
                <a:effectLst/>
                <a:latin typeface="Consolas" panose="020B0609020204030204" pitchFamily="49" charset="0"/>
              </a:rPr>
              <a:t>() { }</a:t>
            </a:r>
          </a:p>
          <a:p>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connexionUtilisateur</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boolean</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if</a:t>
            </a:r>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&amp;&amp; </a:t>
            </a:r>
            <a:r>
              <a:rPr lang="fr-FR" sz="1400" b="0" dirty="0" err="1">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return</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true</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return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false</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5072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Injection de dépendances</a:t>
            </a:r>
          </a:p>
        </p:txBody>
      </p:sp>
    </p:spTree>
    <p:extLst>
      <p:ext uri="{BB962C8B-B14F-4D97-AF65-F5344CB8AC3E}">
        <p14:creationId xmlns:p14="http://schemas.microsoft.com/office/powerpoint/2010/main" val="3562062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Injection de dépendances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182402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Les services sont enregistrés en tant que composants injectables (Providers) </a:t>
            </a:r>
          </a:p>
          <a:p>
            <a:pPr marL="342900" indent="-342900">
              <a:lnSpc>
                <a:spcPct val="120000"/>
              </a:lnSpc>
              <a:buFont typeface="Arial" panose="020B0604020202020204" pitchFamily="34" charset="0"/>
              <a:buChar char="•"/>
            </a:pPr>
            <a:r>
              <a:rPr lang="fr-FR" sz="2400" spc="-1" dirty="0">
                <a:solidFill>
                  <a:srgbClr val="343642"/>
                </a:solidFill>
                <a:latin typeface="Segoe UI"/>
              </a:rPr>
              <a:t>Et fournis ensuite par un mécanisme appelé injection de dépendances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1">
            <a:extLst>
              <a:ext uri="{FF2B5EF4-FFF2-40B4-BE49-F238E27FC236}">
                <a16:creationId xmlns:a16="http://schemas.microsoft.com/office/drawing/2014/main" id="{F6892B4C-CDD8-62FB-3C6A-2669851233E9}"/>
              </a:ext>
            </a:extLst>
          </p:cNvPr>
          <p:cNvSpPr/>
          <p:nvPr/>
        </p:nvSpPr>
        <p:spPr>
          <a:xfrm>
            <a:off x="4576755" y="3701616"/>
            <a:ext cx="3456373" cy="1396569"/>
          </a:xfrm>
          <a:prstGeom prst="rect">
            <a:avLst/>
          </a:prstGeom>
          <a:solidFill>
            <a:srgbClr val="011F39"/>
          </a:solidFill>
          <a:ln>
            <a:solidFill>
              <a:srgbClr val="011F3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Registre </a:t>
            </a:r>
            <a:r>
              <a:rPr lang="fr-FR" sz="2000" dirty="0" err="1">
                <a:solidFill>
                  <a:prstClr val="white"/>
                </a:solidFill>
                <a:latin typeface="Segoe UI" panose="020B0502040204020203" pitchFamily="34" charset="0"/>
                <a:cs typeface="Segoe UI" panose="020B0502040204020203" pitchFamily="34" charset="0"/>
              </a:rPr>
              <a:t>Angular</a:t>
            </a:r>
            <a:endParaRPr lang="fr-FR" sz="2000" dirty="0">
              <a:solidFill>
                <a:prstClr val="white"/>
              </a:solidFill>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Service 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Service B</a:t>
            </a:r>
          </a:p>
        </p:txBody>
      </p:sp>
      <p:sp>
        <p:nvSpPr>
          <p:cNvPr id="4" name="Rectangle 3">
            <a:extLst>
              <a:ext uri="{FF2B5EF4-FFF2-40B4-BE49-F238E27FC236}">
                <a16:creationId xmlns:a16="http://schemas.microsoft.com/office/drawing/2014/main" id="{9B35F490-17DB-45A3-AE8A-3BA34390D562}"/>
              </a:ext>
            </a:extLst>
          </p:cNvPr>
          <p:cNvSpPr/>
          <p:nvPr/>
        </p:nvSpPr>
        <p:spPr>
          <a:xfrm>
            <a:off x="1238197" y="2892960"/>
            <a:ext cx="1840200" cy="752383"/>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Service A</a:t>
            </a:r>
          </a:p>
        </p:txBody>
      </p:sp>
      <p:sp>
        <p:nvSpPr>
          <p:cNvPr id="10" name="Rectangle 9">
            <a:extLst>
              <a:ext uri="{FF2B5EF4-FFF2-40B4-BE49-F238E27FC236}">
                <a16:creationId xmlns:a16="http://schemas.microsoft.com/office/drawing/2014/main" id="{270E30A4-D923-97D2-1CE6-C9F0B2A0D96B}"/>
              </a:ext>
            </a:extLst>
          </p:cNvPr>
          <p:cNvSpPr/>
          <p:nvPr/>
        </p:nvSpPr>
        <p:spPr>
          <a:xfrm>
            <a:off x="1238197" y="5164521"/>
            <a:ext cx="1840200" cy="752383"/>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Service B</a:t>
            </a:r>
          </a:p>
        </p:txBody>
      </p:sp>
      <p:sp>
        <p:nvSpPr>
          <p:cNvPr id="11" name="Rectangle 10">
            <a:extLst>
              <a:ext uri="{FF2B5EF4-FFF2-40B4-BE49-F238E27FC236}">
                <a16:creationId xmlns:a16="http://schemas.microsoft.com/office/drawing/2014/main" id="{F3810C78-3509-AC0E-2106-6D1872C030F6}"/>
              </a:ext>
            </a:extLst>
          </p:cNvPr>
          <p:cNvSpPr/>
          <p:nvPr/>
        </p:nvSpPr>
        <p:spPr>
          <a:xfrm>
            <a:off x="9682406" y="2892960"/>
            <a:ext cx="2150045" cy="439981"/>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Contrôleur A</a:t>
            </a:r>
          </a:p>
        </p:txBody>
      </p:sp>
      <p:sp>
        <p:nvSpPr>
          <p:cNvPr id="12" name="Rectangle 11">
            <a:extLst>
              <a:ext uri="{FF2B5EF4-FFF2-40B4-BE49-F238E27FC236}">
                <a16:creationId xmlns:a16="http://schemas.microsoft.com/office/drawing/2014/main" id="{3575C2C7-F7C6-2719-57E6-1A997A27F3F5}"/>
              </a:ext>
            </a:extLst>
          </p:cNvPr>
          <p:cNvSpPr/>
          <p:nvPr/>
        </p:nvSpPr>
        <p:spPr>
          <a:xfrm>
            <a:off x="9682406" y="5108247"/>
            <a:ext cx="2150045" cy="43246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Contrôleur B</a:t>
            </a:r>
          </a:p>
        </p:txBody>
      </p:sp>
      <p:cxnSp>
        <p:nvCxnSpPr>
          <p:cNvPr id="13" name="Connecteur : en angle 12">
            <a:extLst>
              <a:ext uri="{FF2B5EF4-FFF2-40B4-BE49-F238E27FC236}">
                <a16:creationId xmlns:a16="http://schemas.microsoft.com/office/drawing/2014/main" id="{24650E75-8613-EB36-BBB8-22F62F2956EE}"/>
              </a:ext>
            </a:extLst>
          </p:cNvPr>
          <p:cNvCxnSpPr>
            <a:cxnSpLocks/>
            <a:stCxn id="4" idx="3"/>
            <a:endCxn id="2" idx="1"/>
          </p:cNvCxnSpPr>
          <p:nvPr/>
        </p:nvCxnSpPr>
        <p:spPr>
          <a:xfrm>
            <a:off x="3078397" y="3269152"/>
            <a:ext cx="1498358" cy="1130749"/>
          </a:xfrm>
          <a:prstGeom prst="bentConnector3">
            <a:avLst/>
          </a:prstGeom>
          <a:ln>
            <a:solidFill>
              <a:srgbClr val="011F39"/>
            </a:solidFill>
            <a:tailEnd type="triangle"/>
          </a:ln>
        </p:spPr>
        <p:style>
          <a:lnRef idx="3">
            <a:schemeClr val="dk1"/>
          </a:lnRef>
          <a:fillRef idx="0">
            <a:schemeClr val="dk1"/>
          </a:fillRef>
          <a:effectRef idx="2">
            <a:schemeClr val="dk1"/>
          </a:effectRef>
          <a:fontRef idx="minor">
            <a:schemeClr val="tx1"/>
          </a:fontRef>
        </p:style>
      </p:cxnSp>
      <p:cxnSp>
        <p:nvCxnSpPr>
          <p:cNvPr id="14" name="Connecteur : en angle 13">
            <a:extLst>
              <a:ext uri="{FF2B5EF4-FFF2-40B4-BE49-F238E27FC236}">
                <a16:creationId xmlns:a16="http://schemas.microsoft.com/office/drawing/2014/main" id="{41261731-80BB-1CB3-83F2-15E7BCF24D84}"/>
              </a:ext>
            </a:extLst>
          </p:cNvPr>
          <p:cNvCxnSpPr>
            <a:cxnSpLocks/>
            <a:stCxn id="10" idx="3"/>
            <a:endCxn id="2" idx="1"/>
          </p:cNvCxnSpPr>
          <p:nvPr/>
        </p:nvCxnSpPr>
        <p:spPr>
          <a:xfrm flipV="1">
            <a:off x="3078397" y="4399901"/>
            <a:ext cx="1498358" cy="1140812"/>
          </a:xfrm>
          <a:prstGeom prst="bentConnector3">
            <a:avLst>
              <a:gd name="adj1" fmla="val 50000"/>
            </a:avLst>
          </a:prstGeom>
          <a:ln>
            <a:solidFill>
              <a:srgbClr val="011F39"/>
            </a:solidFill>
            <a:tailEnd type="triangle"/>
          </a:ln>
        </p:spPr>
        <p:style>
          <a:lnRef idx="3">
            <a:schemeClr val="dk1"/>
          </a:lnRef>
          <a:fillRef idx="0">
            <a:schemeClr val="dk1"/>
          </a:fillRef>
          <a:effectRef idx="2">
            <a:schemeClr val="dk1"/>
          </a:effectRef>
          <a:fontRef idx="minor">
            <a:schemeClr val="tx1"/>
          </a:fontRef>
        </p:style>
      </p:cxnSp>
      <p:cxnSp>
        <p:nvCxnSpPr>
          <p:cNvPr id="15" name="Connecteur : en angle 14">
            <a:extLst>
              <a:ext uri="{FF2B5EF4-FFF2-40B4-BE49-F238E27FC236}">
                <a16:creationId xmlns:a16="http://schemas.microsoft.com/office/drawing/2014/main" id="{E9B6674B-00BB-B745-A773-06537A32F63D}"/>
              </a:ext>
            </a:extLst>
          </p:cNvPr>
          <p:cNvCxnSpPr>
            <a:cxnSpLocks/>
          </p:cNvCxnSpPr>
          <p:nvPr/>
        </p:nvCxnSpPr>
        <p:spPr>
          <a:xfrm>
            <a:off x="8033128" y="4394869"/>
            <a:ext cx="1649278" cy="924580"/>
          </a:xfrm>
          <a:prstGeom prst="bentConnector3">
            <a:avLst/>
          </a:prstGeom>
          <a:ln>
            <a:solidFill>
              <a:srgbClr val="011F39"/>
            </a:solidFill>
            <a:tailEnd type="triangle"/>
          </a:ln>
        </p:spPr>
        <p:style>
          <a:lnRef idx="3">
            <a:schemeClr val="dk1"/>
          </a:lnRef>
          <a:fillRef idx="0">
            <a:schemeClr val="dk1"/>
          </a:fillRef>
          <a:effectRef idx="2">
            <a:schemeClr val="dk1"/>
          </a:effectRef>
          <a:fontRef idx="minor">
            <a:schemeClr val="tx1"/>
          </a:fontRef>
        </p:style>
      </p:cxnSp>
      <p:cxnSp>
        <p:nvCxnSpPr>
          <p:cNvPr id="16" name="Connecteur : en angle 15">
            <a:extLst>
              <a:ext uri="{FF2B5EF4-FFF2-40B4-BE49-F238E27FC236}">
                <a16:creationId xmlns:a16="http://schemas.microsoft.com/office/drawing/2014/main" id="{5B11B810-D748-12DB-584E-00C391CD2BD4}"/>
              </a:ext>
            </a:extLst>
          </p:cNvPr>
          <p:cNvCxnSpPr>
            <a:cxnSpLocks/>
            <a:stCxn id="2" idx="3"/>
            <a:endCxn id="11" idx="1"/>
          </p:cNvCxnSpPr>
          <p:nvPr/>
        </p:nvCxnSpPr>
        <p:spPr>
          <a:xfrm flipV="1">
            <a:off x="8033128" y="3112951"/>
            <a:ext cx="1649278" cy="1286950"/>
          </a:xfrm>
          <a:prstGeom prst="bentConnector3">
            <a:avLst>
              <a:gd name="adj1" fmla="val 50000"/>
            </a:avLst>
          </a:prstGeom>
          <a:ln>
            <a:solidFill>
              <a:srgbClr val="011F39"/>
            </a:solidFill>
            <a:tailEnd type="triangle"/>
          </a:ln>
        </p:spPr>
        <p:style>
          <a:lnRef idx="3">
            <a:schemeClr val="dk1"/>
          </a:lnRef>
          <a:fillRef idx="0">
            <a:schemeClr val="dk1"/>
          </a:fillRef>
          <a:effectRef idx="2">
            <a:schemeClr val="dk1"/>
          </a:effectRef>
          <a:fontRef idx="minor">
            <a:schemeClr val="tx1"/>
          </a:fontRef>
        </p:style>
      </p:cxnSp>
      <p:sp>
        <p:nvSpPr>
          <p:cNvPr id="18" name="Nuage 17">
            <a:extLst>
              <a:ext uri="{FF2B5EF4-FFF2-40B4-BE49-F238E27FC236}">
                <a16:creationId xmlns:a16="http://schemas.microsoft.com/office/drawing/2014/main" id="{58D58065-1C97-0ECF-391A-147813C3560A}"/>
              </a:ext>
            </a:extLst>
          </p:cNvPr>
          <p:cNvSpPr/>
          <p:nvPr/>
        </p:nvSpPr>
        <p:spPr>
          <a:xfrm>
            <a:off x="8241615" y="3934646"/>
            <a:ext cx="2881581" cy="808656"/>
          </a:xfrm>
          <a:prstGeom prst="cloud">
            <a:avLst/>
          </a:prstGeom>
          <a:noFill/>
          <a:ln>
            <a:solidFill>
              <a:srgbClr val="011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solidFill>
                  <a:srgbClr val="141E26"/>
                </a:solidFill>
                <a:latin typeface="Segoe UI" panose="020B0502040204020203" pitchFamily="34" charset="0"/>
                <a:cs typeface="Segoe UI" panose="020B0502040204020203" pitchFamily="34" charset="0"/>
              </a:rPr>
              <a:t>Injection de dépendances</a:t>
            </a:r>
          </a:p>
        </p:txBody>
      </p:sp>
    </p:spTree>
    <p:extLst>
      <p:ext uri="{BB962C8B-B14F-4D97-AF65-F5344CB8AC3E}">
        <p14:creationId xmlns:p14="http://schemas.microsoft.com/office/powerpoint/2010/main" val="3913235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Injection de dépendances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1501886"/>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Une fois le service créé; </a:t>
            </a:r>
          </a:p>
          <a:p>
            <a:pPr marL="800100" lvl="1" indent="-342900">
              <a:lnSpc>
                <a:spcPct val="120000"/>
              </a:lnSpc>
              <a:buFont typeface="Arial" panose="020B0604020202020204" pitchFamily="34" charset="0"/>
              <a:buChar char="•"/>
            </a:pPr>
            <a:r>
              <a:rPr lang="fr-FR" spc="-1" dirty="0">
                <a:solidFill>
                  <a:srgbClr val="343642"/>
                </a:solidFill>
                <a:latin typeface="Segoe UI"/>
              </a:rPr>
              <a:t>Il sera enregistré auprès de l’injection de dépendances</a:t>
            </a:r>
          </a:p>
          <a:p>
            <a:pPr marL="800100" lvl="1" indent="-342900">
              <a:lnSpc>
                <a:spcPct val="120000"/>
              </a:lnSpc>
              <a:buFont typeface="Arial" panose="020B0604020202020204" pitchFamily="34" charset="0"/>
              <a:buChar char="•"/>
            </a:pPr>
            <a:r>
              <a:rPr lang="fr-FR" spc="-1" dirty="0">
                <a:solidFill>
                  <a:srgbClr val="343642"/>
                </a:solidFill>
                <a:latin typeface="Segoe UI"/>
              </a:rPr>
              <a:t>Il pourra être injecter via le constructeur dans tout composant </a:t>
            </a:r>
            <a:r>
              <a:rPr lang="fr-FR" spc="-1" dirty="0" err="1">
                <a:solidFill>
                  <a:srgbClr val="343642"/>
                </a:solidFill>
                <a:latin typeface="Segoe UI"/>
              </a:rPr>
              <a:t>Angular</a:t>
            </a:r>
            <a:endParaRPr lang="fr-FR" spc="-1" dirty="0">
              <a:solidFill>
                <a:srgbClr val="343642"/>
              </a:solidFill>
              <a:latin typeface="Segoe UI"/>
            </a:endParaRPr>
          </a:p>
          <a:p>
            <a:pPr marL="800100" lvl="1" indent="-342900">
              <a:lnSpc>
                <a:spcPct val="120000"/>
              </a:lnSpc>
              <a:buFont typeface="Arial" panose="020B0604020202020204" pitchFamily="34" charset="0"/>
              <a:buChar char="•"/>
            </a:pPr>
            <a:r>
              <a:rPr lang="fr-FR" spc="-1" dirty="0">
                <a:solidFill>
                  <a:srgbClr val="343642"/>
                </a:solidFill>
                <a:latin typeface="Segoe UI"/>
              </a:rPr>
              <a:t>Être utilisé sans se soucier de l’instanciation</a:t>
            </a:r>
            <a:endParaRPr lang="fr-FR" b="0" strike="noStrike" spc="-1" dirty="0">
              <a:solidFill>
                <a:srgbClr val="343642"/>
              </a:solidFill>
              <a:latin typeface="Segoe UI"/>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7" name="ZoneTexte 6">
            <a:extLst>
              <a:ext uri="{FF2B5EF4-FFF2-40B4-BE49-F238E27FC236}">
                <a16:creationId xmlns:a16="http://schemas.microsoft.com/office/drawing/2014/main" id="{FD394EAC-033F-9D9F-4334-4A3F877EE790}"/>
              </a:ext>
            </a:extLst>
          </p:cNvPr>
          <p:cNvSpPr txBox="1"/>
          <p:nvPr/>
        </p:nvSpPr>
        <p:spPr>
          <a:xfrm>
            <a:off x="3506875" y="2705948"/>
            <a:ext cx="8151723" cy="3754874"/>
          </a:xfrm>
          <a:prstGeom prst="rect">
            <a:avLst/>
          </a:prstGeom>
          <a:solidFill>
            <a:srgbClr val="011F39"/>
          </a:solidFill>
        </p:spPr>
        <p:txBody>
          <a:bodyPr wrap="square">
            <a:spAutoFit/>
          </a:bodyPr>
          <a:lstStyle/>
          <a:p>
            <a:r>
              <a:rPr lang="fr-FR" sz="1400" b="0" dirty="0">
                <a:solidFill>
                  <a:srgbClr val="C586C0"/>
                </a:solidFill>
                <a:effectLst/>
                <a:latin typeface="Consolas" panose="020B0609020204030204" pitchFamily="49" charset="0"/>
              </a:rPr>
              <a:t>…</a:t>
            </a:r>
          </a:p>
          <a:p>
            <a:r>
              <a:rPr lang="fr-FR" sz="1400" b="0" dirty="0">
                <a:solidFill>
                  <a:srgbClr val="C586C0"/>
                </a:solidFill>
                <a:effectLst/>
                <a:latin typeface="Consolas" panose="020B0609020204030204" pitchFamily="49" charset="0"/>
              </a:rPr>
              <a:t>import</a:t>
            </a:r>
            <a:r>
              <a:rPr lang="fr-FR" sz="1400" b="0" dirty="0">
                <a:solidFill>
                  <a:srgbClr val="D4D4D4"/>
                </a:solidFill>
                <a:effectLst/>
                <a:latin typeface="Consolas" panose="020B0609020204030204" pitchFamily="49" charset="0"/>
              </a:rPr>
              <a:t> { </a:t>
            </a:r>
            <a:r>
              <a:rPr lang="fr-FR" sz="1400" b="0" dirty="0" err="1">
                <a:solidFill>
                  <a:srgbClr val="9CDCFE"/>
                </a:solidFill>
                <a:effectLst/>
                <a:latin typeface="Consolas" panose="020B0609020204030204" pitchFamily="49" charset="0"/>
              </a:rPr>
              <a:t>UtilisateurService</a:t>
            </a:r>
            <a:r>
              <a:rPr lang="fr-FR" sz="1400" b="0" dirty="0">
                <a:solidFill>
                  <a:srgbClr val="D4D4D4"/>
                </a:solidFill>
                <a:effectLst/>
                <a:latin typeface="Consolas" panose="020B0609020204030204" pitchFamily="49" charset="0"/>
              </a:rPr>
              <a:t> } </a:t>
            </a:r>
            <a:r>
              <a:rPr lang="fr-FR" sz="1400" b="0" dirty="0" err="1">
                <a:solidFill>
                  <a:srgbClr val="C586C0"/>
                </a:solidFill>
                <a:effectLst/>
                <a:latin typeface="Consolas" panose="020B0609020204030204" pitchFamily="49" charset="0"/>
              </a:rPr>
              <a:t>from</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'../services/</a:t>
            </a:r>
            <a:r>
              <a:rPr lang="fr-FR" sz="1400" b="0" dirty="0" err="1">
                <a:solidFill>
                  <a:srgbClr val="CE9178"/>
                </a:solidFill>
                <a:effectLst/>
                <a:latin typeface="Consolas" panose="020B0609020204030204" pitchFamily="49" charset="0"/>
              </a:rPr>
              <a:t>utilisateur.service</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br>
              <a:rPr lang="fr-FR" sz="1400" b="0" dirty="0">
                <a:solidFill>
                  <a:srgbClr val="D4D4D4"/>
                </a:solidFill>
                <a:effectLst/>
                <a:latin typeface="Consolas" panose="020B0609020204030204" pitchFamily="49" charset="0"/>
              </a:rPr>
            </a:b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a:t>
            </a:r>
            <a:r>
              <a:rPr lang="fr-FR" sz="1400" b="0" dirty="0">
                <a:solidFill>
                  <a:srgbClr val="4EC9B0"/>
                </a:solidFill>
                <a:effectLst/>
                <a:latin typeface="Consolas" panose="020B0609020204030204" pitchFamily="49" charset="0"/>
              </a:rPr>
              <a:t>Component</a:t>
            </a:r>
            <a:r>
              <a:rPr lang="fr-FR" sz="1400" b="0" dirty="0">
                <a:solidFill>
                  <a:srgbClr val="D4D4D4"/>
                </a:solidFill>
                <a:effectLst/>
                <a:latin typeface="Consolas" panose="020B0609020204030204" pitchFamily="49" charset="0"/>
              </a:rPr>
              <a:t>({…})</a:t>
            </a:r>
          </a:p>
          <a:p>
            <a:r>
              <a:rPr lang="fr-FR" sz="1400" b="0" dirty="0">
                <a:solidFill>
                  <a:srgbClr val="C586C0"/>
                </a:solidFill>
                <a:effectLst/>
                <a:latin typeface="Consolas" panose="020B0609020204030204" pitchFamily="49" charset="0"/>
              </a:rPr>
              <a:t>export</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Module6Component</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implements</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OnInit</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 </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 </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r>
              <a:rPr lang="fr-FR" sz="1400" dirty="0">
                <a:solidFill>
                  <a:srgbClr val="D4D4D4"/>
                </a:solidFill>
                <a:latin typeface="Consolas" panose="020B0609020204030204" pitchFamily="49" charset="0"/>
              </a:rPr>
              <a:t>…</a:t>
            </a:r>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constructor</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private</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userService</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UtilisateurService</a:t>
            </a:r>
            <a:r>
              <a:rPr lang="fr-FR" sz="1400" b="0" dirty="0">
                <a:solidFill>
                  <a:srgbClr val="D4D4D4"/>
                </a:solidFill>
                <a:effectLst/>
                <a:latin typeface="Consolas" panose="020B0609020204030204" pitchFamily="49" charset="0"/>
              </a:rPr>
              <a:t>) { }</a:t>
            </a:r>
          </a:p>
          <a:p>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seConnecter</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"--DEBUT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const</a:t>
            </a:r>
            <a:r>
              <a:rPr lang="fr-FR" sz="1400" b="0" dirty="0">
                <a:solidFill>
                  <a:srgbClr val="D4D4D4"/>
                </a:solidFill>
                <a:effectLst/>
                <a:latin typeface="Consolas" panose="020B0609020204030204" pitchFamily="49" charset="0"/>
              </a:rPr>
              <a:t> </a:t>
            </a:r>
            <a:r>
              <a:rPr lang="fr-FR" sz="1400" b="0" dirty="0" err="1">
                <a:solidFill>
                  <a:srgbClr val="4FC1FF"/>
                </a:solidFill>
                <a:effectLst/>
                <a:latin typeface="Consolas" panose="020B0609020204030204" pitchFamily="49" charset="0"/>
              </a:rPr>
              <a:t>isValid</a:t>
            </a:r>
            <a:r>
              <a:rPr lang="fr-FR" sz="1400" b="0" dirty="0">
                <a:solidFill>
                  <a:srgbClr val="D4D4D4"/>
                </a:solidFill>
                <a:effectLst/>
                <a:latin typeface="Consolas" panose="020B0609020204030204" pitchFamily="49" charset="0"/>
              </a:rPr>
              <a:t> = </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userService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connexionUtilisateur</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this</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err="1">
                <a:solidFill>
                  <a:srgbClr val="4FC1FF"/>
                </a:solidFill>
                <a:effectLst/>
                <a:latin typeface="Consolas" panose="020B0609020204030204" pitchFamily="49" charset="0"/>
              </a:rPr>
              <a:t>isValid</a:t>
            </a:r>
            <a:r>
              <a:rPr lang="fr-FR" sz="1400" b="0" dirty="0">
                <a:solidFill>
                  <a:srgbClr val="D4D4D4"/>
                </a:solidFill>
                <a:effectLst/>
                <a:latin typeface="Consolas" panose="020B0609020204030204" pitchFamily="49" charset="0"/>
              </a:rPr>
              <a:t>);</a:t>
            </a:r>
          </a:p>
          <a:p>
            <a:r>
              <a:rPr lang="fr-FR" sz="1400" dirty="0">
                <a:solidFill>
                  <a:srgbClr val="9CDCFE"/>
                </a:solidFill>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"FIN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 --"</a:t>
            </a:r>
            <a:r>
              <a:rPr lang="fr-FR" sz="1400" b="0" dirty="0">
                <a:solidFill>
                  <a:srgbClr val="D4D4D4"/>
                </a:solidFill>
                <a:effectLst/>
                <a:latin typeface="Consolas" panose="020B0609020204030204" pitchFamily="49" charset="0"/>
              </a:rPr>
              <a:t>); </a:t>
            </a:r>
          </a:p>
          <a:p>
            <a:r>
              <a:rPr lang="fr-FR" sz="1400" dirty="0">
                <a:solidFill>
                  <a:srgbClr val="D4D4D4"/>
                </a:solidFill>
                <a:latin typeface="Consolas" panose="020B0609020204030204" pitchFamily="49" charset="0"/>
              </a:rPr>
              <a:t>  </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a:t>
            </a:r>
          </a:p>
        </p:txBody>
      </p:sp>
      <p:sp>
        <p:nvSpPr>
          <p:cNvPr id="3" name="ZoneTexte 2">
            <a:extLst>
              <a:ext uri="{FF2B5EF4-FFF2-40B4-BE49-F238E27FC236}">
                <a16:creationId xmlns:a16="http://schemas.microsoft.com/office/drawing/2014/main" id="{ABD63BA5-741B-9E96-D7BF-16D7B186F164}"/>
              </a:ext>
            </a:extLst>
          </p:cNvPr>
          <p:cNvSpPr txBox="1"/>
          <p:nvPr/>
        </p:nvSpPr>
        <p:spPr>
          <a:xfrm>
            <a:off x="279660" y="5154672"/>
            <a:ext cx="2926941" cy="738664"/>
          </a:xfrm>
          <a:prstGeom prst="rect">
            <a:avLst/>
          </a:prstGeom>
          <a:solidFill>
            <a:srgbClr val="2F3240"/>
          </a:solidFill>
        </p:spPr>
        <p:txBody>
          <a:bodyPr wrap="square">
            <a:spAutoFit/>
          </a:bodyPr>
          <a:lstStyle/>
          <a:p>
            <a:r>
              <a:rPr lang="fr-FR" sz="1400" dirty="0">
                <a:solidFill>
                  <a:srgbClr val="FFFFFF"/>
                </a:solidFill>
              </a:rPr>
              <a:t>--DEBUT de la méthode </a:t>
            </a:r>
            <a:r>
              <a:rPr lang="fr-FR" sz="1400" dirty="0" err="1">
                <a:solidFill>
                  <a:srgbClr val="FFFFFF"/>
                </a:solidFill>
              </a:rPr>
              <a:t>seConnecter</a:t>
            </a:r>
            <a:endParaRPr lang="fr-FR" sz="1400" dirty="0">
              <a:solidFill>
                <a:srgbClr val="FFFFFF"/>
              </a:solidFill>
            </a:endParaRPr>
          </a:p>
          <a:p>
            <a:r>
              <a:rPr lang="fr-FR" sz="1400" dirty="0">
                <a:solidFill>
                  <a:srgbClr val="FFFFFF"/>
                </a:solidFill>
              </a:rPr>
              <a:t> </a:t>
            </a:r>
            <a:r>
              <a:rPr lang="fr-FR" sz="1400" dirty="0" err="1">
                <a:solidFill>
                  <a:srgbClr val="FFFFFF"/>
                </a:solidFill>
              </a:rPr>
              <a:t>true</a:t>
            </a:r>
            <a:endParaRPr lang="fr-FR" sz="1400" dirty="0">
              <a:solidFill>
                <a:srgbClr val="FFFFFF"/>
              </a:solidFill>
            </a:endParaRPr>
          </a:p>
          <a:p>
            <a:r>
              <a:rPr lang="fr-FR" sz="1400" dirty="0">
                <a:solidFill>
                  <a:srgbClr val="FFFFFF"/>
                </a:solidFill>
              </a:rPr>
              <a:t>FIN de la méthode </a:t>
            </a:r>
            <a:r>
              <a:rPr lang="fr-FR" sz="1400" dirty="0" err="1">
                <a:solidFill>
                  <a:srgbClr val="FFFFFF"/>
                </a:solidFill>
              </a:rPr>
              <a:t>seConnecter</a:t>
            </a:r>
            <a:r>
              <a:rPr lang="fr-FR" sz="1400" dirty="0">
                <a:solidFill>
                  <a:srgbClr val="FFFFFF"/>
                </a:solidFill>
              </a:rPr>
              <a:t> --</a:t>
            </a:r>
          </a:p>
        </p:txBody>
      </p:sp>
    </p:spTree>
    <p:extLst>
      <p:ext uri="{BB962C8B-B14F-4D97-AF65-F5344CB8AC3E}">
        <p14:creationId xmlns:p14="http://schemas.microsoft.com/office/powerpoint/2010/main" val="233141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Présentation de la programmation asynchrone</a:t>
            </a:r>
          </a:p>
        </p:txBody>
      </p:sp>
    </p:spTree>
    <p:extLst>
      <p:ext uri="{BB962C8B-B14F-4D97-AF65-F5344CB8AC3E}">
        <p14:creationId xmlns:p14="http://schemas.microsoft.com/office/powerpoint/2010/main" val="746665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 la programmation asynchrone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93762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Que se passe-t-il dans un navigateur quand une fonction JavaScript met du temps à s’exécuter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pic>
        <p:nvPicPr>
          <p:cNvPr id="3" name="Image 2">
            <a:extLst>
              <a:ext uri="{FF2B5EF4-FFF2-40B4-BE49-F238E27FC236}">
                <a16:creationId xmlns:a16="http://schemas.microsoft.com/office/drawing/2014/main" id="{0991D206-3117-F061-5C5A-FBF533896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6875" y="2329214"/>
            <a:ext cx="4610100" cy="2790825"/>
          </a:xfrm>
          <a:prstGeom prst="rect">
            <a:avLst/>
          </a:prstGeom>
        </p:spPr>
      </p:pic>
    </p:spTree>
    <p:extLst>
      <p:ext uri="{BB962C8B-B14F-4D97-AF65-F5344CB8AC3E}">
        <p14:creationId xmlns:p14="http://schemas.microsoft.com/office/powerpoint/2010/main" val="438595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 la programmation asynchrone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404001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La solution à ce problème est d’utiliser le principe de la programmation asynchrone</a:t>
            </a:r>
          </a:p>
          <a:p>
            <a:pPr marL="342900" indent="-342900">
              <a:lnSpc>
                <a:spcPct val="120000"/>
              </a:lnSpc>
              <a:buFont typeface="Arial" panose="020B0604020202020204" pitchFamily="34" charset="0"/>
              <a:buChar char="•"/>
            </a:pPr>
            <a:r>
              <a:rPr lang="fr-FR" sz="2400" spc="-1" dirty="0">
                <a:solidFill>
                  <a:srgbClr val="343642"/>
                </a:solidFill>
                <a:latin typeface="Segoe UI"/>
              </a:rPr>
              <a:t>L’exécution de méthodes potentiellement longues est isolée </a:t>
            </a:r>
          </a:p>
          <a:p>
            <a:pPr marL="342900" indent="-342900">
              <a:lnSpc>
                <a:spcPct val="120000"/>
              </a:lnSpc>
              <a:buFont typeface="Arial" panose="020B0604020202020204" pitchFamily="34" charset="0"/>
              <a:buChar char="•"/>
            </a:pPr>
            <a:r>
              <a:rPr lang="fr-FR" sz="2400" spc="-1" dirty="0">
                <a:solidFill>
                  <a:srgbClr val="343642"/>
                </a:solidFill>
                <a:latin typeface="Segoe UI"/>
              </a:rPr>
              <a:t>Et va rejoindre l’exécution principale lorsque le traitement est terminé</a:t>
            </a:r>
          </a:p>
          <a:p>
            <a:pPr marL="342900" indent="-342900">
              <a:lnSpc>
                <a:spcPct val="120000"/>
              </a:lnSpc>
              <a:buFont typeface="Arial" panose="020B0604020202020204" pitchFamily="34" charset="0"/>
              <a:buChar char="•"/>
            </a:pPr>
            <a:r>
              <a:rPr lang="fr-FR" sz="2400" spc="-1" dirty="0">
                <a:solidFill>
                  <a:srgbClr val="343642"/>
                </a:solidFill>
                <a:latin typeface="Segoe UI"/>
              </a:rPr>
              <a:t>Pendant ce temps, d’autres traitements peuvent être exécutés</a:t>
            </a:r>
          </a:p>
          <a:p>
            <a:pPr>
              <a:lnSpc>
                <a:spcPct val="120000"/>
              </a:lnSpc>
            </a:pPr>
            <a:endParaRPr lang="fr-FR" sz="2400" spc="-1" dirty="0">
              <a:solidFill>
                <a:srgbClr val="343642"/>
              </a:solidFill>
              <a:latin typeface="Segoe UI"/>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358745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 la programmation asynchrone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Exemple synchrone :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1">
            <a:extLst>
              <a:ext uri="{FF2B5EF4-FFF2-40B4-BE49-F238E27FC236}">
                <a16:creationId xmlns:a16="http://schemas.microsoft.com/office/drawing/2014/main" id="{06388A84-1F26-3D8A-136A-07F691F18EF4}"/>
              </a:ext>
            </a:extLst>
          </p:cNvPr>
          <p:cNvSpPr/>
          <p:nvPr/>
        </p:nvSpPr>
        <p:spPr>
          <a:xfrm>
            <a:off x="3556405" y="1734664"/>
            <a:ext cx="3473045" cy="3626006"/>
          </a:xfrm>
          <a:prstGeom prst="rect">
            <a:avLst/>
          </a:prstGeom>
          <a:solidFill>
            <a:srgbClr val="2F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Contrôleur </a:t>
            </a:r>
            <a:r>
              <a:rPr lang="fr-FR" sz="2000" dirty="0" err="1">
                <a:solidFill>
                  <a:prstClr val="white"/>
                </a:solidFill>
                <a:latin typeface="Segoe UI" panose="020B0502040204020203" pitchFamily="34" charset="0"/>
                <a:cs typeface="Segoe UI" panose="020B0502040204020203" pitchFamily="34" charset="0"/>
              </a:rPr>
              <a:t>Angular</a:t>
            </a:r>
            <a:endParaRPr lang="fr-FR" sz="2000" dirty="0">
              <a:solidFill>
                <a:prstClr val="white"/>
              </a:solidFill>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Instanciation de l’objet</a:t>
            </a: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Affectation de variables</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Chargement depuis la BDD</a:t>
            </a:r>
          </a:p>
          <a:p>
            <a:pPr lvl="0">
              <a:defRPr/>
            </a:pPr>
            <a:r>
              <a:rPr lang="fr-FR" sz="2000" dirty="0">
                <a:solidFill>
                  <a:schemeClr val="accent1"/>
                </a:solidFill>
                <a:latin typeface="Segoe UI" panose="020B0502040204020203" pitchFamily="34" charset="0"/>
                <a:cs typeface="Segoe UI" panose="020B0502040204020203" pitchFamily="34" charset="0"/>
              </a:rPr>
              <a:t>Retour du chargement</a:t>
            </a:r>
            <a:r>
              <a:rPr lang="fr-FR" sz="2000" dirty="0">
                <a:solidFill>
                  <a:prstClr val="white"/>
                </a:solidFill>
                <a:latin typeface="Segoe UI" panose="020B0502040204020203" pitchFamily="34" charset="0"/>
                <a:cs typeface="Segoe UI" panose="020B0502040204020203" pitchFamily="34" charset="0"/>
              </a:rPr>
              <a:t> </a:t>
            </a:r>
          </a:p>
          <a:p>
            <a:pPr lvl="0">
              <a:defRPr/>
            </a:pPr>
            <a:r>
              <a:rPr lang="fr-FR" sz="2000" dirty="0">
                <a:solidFill>
                  <a:schemeClr val="accent1"/>
                </a:solidFill>
                <a:latin typeface="Segoe UI" panose="020B0502040204020203" pitchFamily="34" charset="0"/>
                <a:cs typeface="Segoe UI" panose="020B0502040204020203" pitchFamily="34" charset="0"/>
              </a:rPr>
              <a:t>Construction de la liste</a:t>
            </a:r>
            <a:endParaRPr kumimoji="0" lang="fr-FR" sz="2000" b="0"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Affichage de la page</a:t>
            </a:r>
          </a:p>
          <a:p>
            <a:pPr lvl="0">
              <a:defRPr/>
            </a:pPr>
            <a:r>
              <a:rPr lang="fr-FR" sz="2000" dirty="0">
                <a:solidFill>
                  <a:prstClr val="white"/>
                </a:solidFill>
                <a:latin typeface="Segoe UI" panose="020B0502040204020203" pitchFamily="34" charset="0"/>
                <a:cs typeface="Segoe UI" panose="020B0502040204020203" pitchFamily="34" charset="0"/>
              </a:rPr>
              <a:t>Chargement des images</a:t>
            </a:r>
          </a:p>
          <a:p>
            <a:pPr>
              <a:defRPr/>
            </a:pPr>
            <a:r>
              <a:rPr lang="fr-FR" sz="2000" dirty="0">
                <a:solidFill>
                  <a:prstClr val="white"/>
                </a:solidFill>
                <a:latin typeface="Segoe UI" panose="020B0502040204020203" pitchFamily="34" charset="0"/>
                <a:cs typeface="Segoe UI" panose="020B0502040204020203" pitchFamily="34" charset="0"/>
              </a:rPr>
              <a:t>Attente d’un événement utilisateur</a:t>
            </a:r>
          </a:p>
        </p:txBody>
      </p:sp>
      <p:sp>
        <p:nvSpPr>
          <p:cNvPr id="4" name="Rectangle 3">
            <a:extLst>
              <a:ext uri="{FF2B5EF4-FFF2-40B4-BE49-F238E27FC236}">
                <a16:creationId xmlns:a16="http://schemas.microsoft.com/office/drawing/2014/main" id="{8A0A283C-FC0A-C853-7604-A8E41C08A347}"/>
              </a:ext>
            </a:extLst>
          </p:cNvPr>
          <p:cNvSpPr/>
          <p:nvPr/>
        </p:nvSpPr>
        <p:spPr>
          <a:xfrm>
            <a:off x="9108450" y="2928403"/>
            <a:ext cx="2509053" cy="1238528"/>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Exécution synchrone </a:t>
            </a:r>
            <a:br>
              <a:rPr lang="fr-FR" sz="2000" dirty="0">
                <a:solidFill>
                  <a:prstClr val="white"/>
                </a:solidFill>
                <a:latin typeface="Segoe UI" panose="020B0502040204020203" pitchFamily="34" charset="0"/>
                <a:cs typeface="Segoe UI" panose="020B0502040204020203" pitchFamily="34" charset="0"/>
              </a:rPr>
            </a:br>
            <a:r>
              <a:rPr lang="fr-FR" sz="2000" dirty="0">
                <a:solidFill>
                  <a:prstClr val="white"/>
                </a:solidFill>
                <a:latin typeface="Segoe UI" panose="020B0502040204020203" pitchFamily="34" charset="0"/>
                <a:cs typeface="Segoe UI" panose="020B0502040204020203" pitchFamily="34" charset="0"/>
              </a:rPr>
              <a:t>du chargement </a:t>
            </a:r>
            <a:br>
              <a:rPr lang="fr-FR" sz="2000" dirty="0">
                <a:solidFill>
                  <a:prstClr val="white"/>
                </a:solidFill>
                <a:latin typeface="Segoe UI" panose="020B0502040204020203" pitchFamily="34" charset="0"/>
                <a:cs typeface="Segoe UI" panose="020B0502040204020203" pitchFamily="34" charset="0"/>
              </a:rPr>
            </a:br>
            <a:r>
              <a:rPr lang="fr-FR" sz="2000" dirty="0">
                <a:solidFill>
                  <a:prstClr val="white"/>
                </a:solidFill>
                <a:latin typeface="Segoe UI" panose="020B0502040204020203" pitchFamily="34" charset="0"/>
                <a:cs typeface="Segoe UI" panose="020B0502040204020203" pitchFamily="34" charset="0"/>
              </a:rPr>
              <a:t>depuis la BDD</a:t>
            </a: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7" name="Connecteur droit avec flèche 6">
            <a:extLst>
              <a:ext uri="{FF2B5EF4-FFF2-40B4-BE49-F238E27FC236}">
                <a16:creationId xmlns:a16="http://schemas.microsoft.com/office/drawing/2014/main" id="{5F1EDA15-E1AD-6C18-5868-A0580D15D4C6}"/>
              </a:ext>
            </a:extLst>
          </p:cNvPr>
          <p:cNvCxnSpPr>
            <a:cxnSpLocks/>
          </p:cNvCxnSpPr>
          <p:nvPr/>
        </p:nvCxnSpPr>
        <p:spPr>
          <a:xfrm>
            <a:off x="6790171" y="3191509"/>
            <a:ext cx="2318279"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cxnSp>
        <p:nvCxnSpPr>
          <p:cNvPr id="10" name="Connecteur droit avec flèche 9">
            <a:extLst>
              <a:ext uri="{FF2B5EF4-FFF2-40B4-BE49-F238E27FC236}">
                <a16:creationId xmlns:a16="http://schemas.microsoft.com/office/drawing/2014/main" id="{42323100-569D-39E3-7639-E587D12B8294}"/>
              </a:ext>
            </a:extLst>
          </p:cNvPr>
          <p:cNvCxnSpPr>
            <a:cxnSpLocks/>
          </p:cNvCxnSpPr>
          <p:nvPr/>
        </p:nvCxnSpPr>
        <p:spPr>
          <a:xfrm flipH="1">
            <a:off x="6806432" y="3856372"/>
            <a:ext cx="2302018"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sp>
        <p:nvSpPr>
          <p:cNvPr id="11" name="ZoneTexte 10">
            <a:extLst>
              <a:ext uri="{FF2B5EF4-FFF2-40B4-BE49-F238E27FC236}">
                <a16:creationId xmlns:a16="http://schemas.microsoft.com/office/drawing/2014/main" id="{B8FDF861-DAFB-B030-1A81-2154AEDC3ED9}"/>
              </a:ext>
            </a:extLst>
          </p:cNvPr>
          <p:cNvSpPr txBox="1"/>
          <p:nvPr/>
        </p:nvSpPr>
        <p:spPr>
          <a:xfrm>
            <a:off x="7078980" y="3193724"/>
            <a:ext cx="1882140" cy="707886"/>
          </a:xfrm>
          <a:prstGeom prst="rect">
            <a:avLst/>
          </a:prstGeom>
          <a:noFill/>
        </p:spPr>
        <p:txBody>
          <a:bodyPr wrap="square" rtlCol="0">
            <a:spAutoFit/>
          </a:bodyPr>
          <a:lstStyle/>
          <a:p>
            <a:r>
              <a:rPr lang="fr-FR" sz="2000" dirty="0">
                <a:latin typeface="Segoe UI" panose="020B0502040204020203" pitchFamily="34" charset="0"/>
                <a:cs typeface="Segoe UI" panose="020B0502040204020203" pitchFamily="34" charset="0"/>
              </a:rPr>
              <a:t>Entre 20 ms </a:t>
            </a:r>
          </a:p>
          <a:p>
            <a:r>
              <a:rPr lang="fr-FR" sz="2000" dirty="0">
                <a:latin typeface="Segoe UI" panose="020B0502040204020203" pitchFamily="34" charset="0"/>
                <a:cs typeface="Segoe UI" panose="020B0502040204020203" pitchFamily="34" charset="0"/>
              </a:rPr>
              <a:t>et 1 min 30</a:t>
            </a:r>
          </a:p>
        </p:txBody>
      </p:sp>
    </p:spTree>
    <p:extLst>
      <p:ext uri="{BB962C8B-B14F-4D97-AF65-F5344CB8AC3E}">
        <p14:creationId xmlns:p14="http://schemas.microsoft.com/office/powerpoint/2010/main" val="332439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 la programmation asynchrone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4944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Exemple Asynchrone :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1">
            <a:extLst>
              <a:ext uri="{FF2B5EF4-FFF2-40B4-BE49-F238E27FC236}">
                <a16:creationId xmlns:a16="http://schemas.microsoft.com/office/drawing/2014/main" id="{06388A84-1F26-3D8A-136A-07F691F18EF4}"/>
              </a:ext>
            </a:extLst>
          </p:cNvPr>
          <p:cNvSpPr/>
          <p:nvPr/>
        </p:nvSpPr>
        <p:spPr>
          <a:xfrm>
            <a:off x="3556405" y="1734664"/>
            <a:ext cx="3473045" cy="3626006"/>
          </a:xfrm>
          <a:prstGeom prst="rect">
            <a:avLst/>
          </a:prstGeom>
          <a:solidFill>
            <a:srgbClr val="2F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Contrôleur </a:t>
            </a:r>
            <a:r>
              <a:rPr lang="fr-FR" sz="2000" dirty="0" err="1">
                <a:solidFill>
                  <a:prstClr val="white"/>
                </a:solidFill>
                <a:latin typeface="Segoe UI" panose="020B0502040204020203" pitchFamily="34" charset="0"/>
                <a:cs typeface="Segoe UI" panose="020B0502040204020203" pitchFamily="34" charset="0"/>
              </a:rPr>
              <a:t>Angular</a:t>
            </a:r>
            <a:endParaRPr lang="fr-FR" sz="2000" dirty="0">
              <a:solidFill>
                <a:prstClr val="white"/>
              </a:solidFill>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Instanciation de l’objet</a:t>
            </a: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Affectation de variables</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rPr>
              <a:t>Chargement depuis la BDD</a:t>
            </a:r>
          </a:p>
          <a:p>
            <a:pPr marL="0" marR="0" lvl="0" indent="0"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Affichage de la page</a:t>
            </a:r>
          </a:p>
          <a:p>
            <a:pPr lvl="0">
              <a:defRPr/>
            </a:pPr>
            <a:r>
              <a:rPr lang="fr-FR" sz="2000" dirty="0">
                <a:solidFill>
                  <a:prstClr val="white"/>
                </a:solidFill>
                <a:latin typeface="Segoe UI" panose="020B0502040204020203" pitchFamily="34" charset="0"/>
                <a:cs typeface="Segoe UI" panose="020B0502040204020203" pitchFamily="34" charset="0"/>
              </a:rPr>
              <a:t>Chargement des images</a:t>
            </a:r>
          </a:p>
          <a:p>
            <a:pPr lvl="0">
              <a:defRPr/>
            </a:pPr>
            <a:r>
              <a:rPr lang="fr-FR" sz="2000" dirty="0">
                <a:solidFill>
                  <a:schemeClr val="accent1"/>
                </a:solidFill>
                <a:latin typeface="Segoe UI" panose="020B0502040204020203" pitchFamily="34" charset="0"/>
                <a:cs typeface="Segoe UI" panose="020B0502040204020203" pitchFamily="34" charset="0"/>
              </a:rPr>
              <a:t>Retour du chargement</a:t>
            </a:r>
            <a:r>
              <a:rPr lang="fr-FR" sz="2000" dirty="0">
                <a:solidFill>
                  <a:prstClr val="white"/>
                </a:solidFill>
                <a:latin typeface="Segoe UI" panose="020B0502040204020203" pitchFamily="34" charset="0"/>
                <a:cs typeface="Segoe UI" panose="020B0502040204020203" pitchFamily="34" charset="0"/>
              </a:rPr>
              <a:t> </a:t>
            </a:r>
          </a:p>
          <a:p>
            <a:pPr lvl="0">
              <a:defRPr/>
            </a:pPr>
            <a:r>
              <a:rPr lang="fr-FR" sz="2000" dirty="0">
                <a:solidFill>
                  <a:schemeClr val="accent1"/>
                </a:solidFill>
                <a:latin typeface="Segoe UI" panose="020B0502040204020203" pitchFamily="34" charset="0"/>
                <a:cs typeface="Segoe UI" panose="020B0502040204020203" pitchFamily="34" charset="0"/>
              </a:rPr>
              <a:t>Construction de la liste</a:t>
            </a:r>
            <a:endParaRPr kumimoji="0" lang="fr-FR" sz="2000" b="0" i="0" u="none" strike="noStrike" kern="1200" cap="none" spc="0" normalizeH="0" baseline="0" noProof="0" dirty="0">
              <a:ln>
                <a:noFill/>
              </a:ln>
              <a:solidFill>
                <a:schemeClr val="accent1"/>
              </a:solidFill>
              <a:effectLst/>
              <a:uLnTx/>
              <a:uFillTx/>
              <a:latin typeface="Segoe UI" panose="020B0502040204020203" pitchFamily="34" charset="0"/>
              <a:cs typeface="Segoe UI" panose="020B0502040204020203" pitchFamily="34" charset="0"/>
            </a:endParaRPr>
          </a:p>
          <a:p>
            <a:pPr>
              <a:defRPr/>
            </a:pPr>
            <a:r>
              <a:rPr lang="fr-FR" sz="2000" dirty="0">
                <a:solidFill>
                  <a:prstClr val="white"/>
                </a:solidFill>
                <a:latin typeface="Segoe UI" panose="020B0502040204020203" pitchFamily="34" charset="0"/>
                <a:cs typeface="Segoe UI" panose="020B0502040204020203" pitchFamily="34" charset="0"/>
              </a:rPr>
              <a:t>Attente d’un événement utilisateur</a:t>
            </a:r>
          </a:p>
        </p:txBody>
      </p:sp>
      <p:sp>
        <p:nvSpPr>
          <p:cNvPr id="4" name="Rectangle 3">
            <a:extLst>
              <a:ext uri="{FF2B5EF4-FFF2-40B4-BE49-F238E27FC236}">
                <a16:creationId xmlns:a16="http://schemas.microsoft.com/office/drawing/2014/main" id="{8A0A283C-FC0A-C853-7604-A8E41C08A347}"/>
              </a:ext>
            </a:extLst>
          </p:cNvPr>
          <p:cNvSpPr/>
          <p:nvPr/>
        </p:nvSpPr>
        <p:spPr>
          <a:xfrm>
            <a:off x="9108450" y="2946244"/>
            <a:ext cx="2729363" cy="1238528"/>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000" dirty="0">
                <a:solidFill>
                  <a:prstClr val="white"/>
                </a:solidFill>
                <a:latin typeface="Segoe UI" panose="020B0502040204020203" pitchFamily="34" charset="0"/>
                <a:cs typeface="Segoe UI" panose="020B0502040204020203" pitchFamily="34" charset="0"/>
              </a:rPr>
              <a:t>Exécution Asynchrone </a:t>
            </a:r>
            <a:br>
              <a:rPr lang="fr-FR" sz="2000" dirty="0">
                <a:solidFill>
                  <a:prstClr val="white"/>
                </a:solidFill>
                <a:latin typeface="Segoe UI" panose="020B0502040204020203" pitchFamily="34" charset="0"/>
                <a:cs typeface="Segoe UI" panose="020B0502040204020203" pitchFamily="34" charset="0"/>
              </a:rPr>
            </a:br>
            <a:r>
              <a:rPr lang="fr-FR" sz="2000" dirty="0">
                <a:solidFill>
                  <a:prstClr val="white"/>
                </a:solidFill>
                <a:latin typeface="Segoe UI" panose="020B0502040204020203" pitchFamily="34" charset="0"/>
                <a:cs typeface="Segoe UI" panose="020B0502040204020203" pitchFamily="34" charset="0"/>
              </a:rPr>
              <a:t>du chargement </a:t>
            </a:r>
            <a:br>
              <a:rPr lang="fr-FR" sz="2000" dirty="0">
                <a:solidFill>
                  <a:prstClr val="white"/>
                </a:solidFill>
                <a:latin typeface="Segoe UI" panose="020B0502040204020203" pitchFamily="34" charset="0"/>
                <a:cs typeface="Segoe UI" panose="020B0502040204020203" pitchFamily="34" charset="0"/>
              </a:rPr>
            </a:br>
            <a:r>
              <a:rPr lang="fr-FR" sz="2000" dirty="0">
                <a:solidFill>
                  <a:prstClr val="white"/>
                </a:solidFill>
                <a:latin typeface="Segoe UI" panose="020B0502040204020203" pitchFamily="34" charset="0"/>
                <a:cs typeface="Segoe UI" panose="020B0502040204020203" pitchFamily="34" charset="0"/>
              </a:rPr>
              <a:t>depuis la BDD</a:t>
            </a:r>
            <a:endParaRPr kumimoji="0" lang="fr-FR" sz="20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7" name="Connecteur droit avec flèche 6">
            <a:extLst>
              <a:ext uri="{FF2B5EF4-FFF2-40B4-BE49-F238E27FC236}">
                <a16:creationId xmlns:a16="http://schemas.microsoft.com/office/drawing/2014/main" id="{5F1EDA15-E1AD-6C18-5868-A0580D15D4C6}"/>
              </a:ext>
            </a:extLst>
          </p:cNvPr>
          <p:cNvCxnSpPr>
            <a:cxnSpLocks/>
          </p:cNvCxnSpPr>
          <p:nvPr/>
        </p:nvCxnSpPr>
        <p:spPr>
          <a:xfrm>
            <a:off x="6790171" y="3191509"/>
            <a:ext cx="2318279"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cxnSp>
        <p:nvCxnSpPr>
          <p:cNvPr id="10" name="Connecteur droit avec flèche 9">
            <a:extLst>
              <a:ext uri="{FF2B5EF4-FFF2-40B4-BE49-F238E27FC236}">
                <a16:creationId xmlns:a16="http://schemas.microsoft.com/office/drawing/2014/main" id="{42323100-569D-39E3-7639-E587D12B8294}"/>
              </a:ext>
            </a:extLst>
          </p:cNvPr>
          <p:cNvCxnSpPr>
            <a:cxnSpLocks/>
          </p:cNvCxnSpPr>
          <p:nvPr/>
        </p:nvCxnSpPr>
        <p:spPr>
          <a:xfrm flipH="1">
            <a:off x="6806432" y="4050682"/>
            <a:ext cx="2302018"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sp>
        <p:nvSpPr>
          <p:cNvPr id="11" name="ZoneTexte 10">
            <a:extLst>
              <a:ext uri="{FF2B5EF4-FFF2-40B4-BE49-F238E27FC236}">
                <a16:creationId xmlns:a16="http://schemas.microsoft.com/office/drawing/2014/main" id="{B8FDF861-DAFB-B030-1A81-2154AEDC3ED9}"/>
              </a:ext>
            </a:extLst>
          </p:cNvPr>
          <p:cNvSpPr txBox="1"/>
          <p:nvPr/>
        </p:nvSpPr>
        <p:spPr>
          <a:xfrm>
            <a:off x="7029450" y="3347612"/>
            <a:ext cx="1980570" cy="400110"/>
          </a:xfrm>
          <a:prstGeom prst="rect">
            <a:avLst/>
          </a:prstGeom>
          <a:noFill/>
        </p:spPr>
        <p:txBody>
          <a:bodyPr wrap="square" rtlCol="0">
            <a:spAutoFit/>
          </a:bodyPr>
          <a:lstStyle/>
          <a:p>
            <a:r>
              <a:rPr lang="fr-FR" sz="2000" dirty="0">
                <a:latin typeface="Segoe UI" panose="020B0502040204020203" pitchFamily="34" charset="0"/>
                <a:cs typeface="Segoe UI" panose="020B0502040204020203" pitchFamily="34" charset="0"/>
              </a:rPr>
              <a:t>Environ 200 ms</a:t>
            </a:r>
          </a:p>
        </p:txBody>
      </p:sp>
    </p:spTree>
    <p:extLst>
      <p:ext uri="{BB962C8B-B14F-4D97-AF65-F5344CB8AC3E}">
        <p14:creationId xmlns:p14="http://schemas.microsoft.com/office/powerpoint/2010/main" val="238591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 la programmation asynchrone</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315362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La programmation asynchrone permet de compenser le fait qu’un onglet de navigateur web ne dispose que d’un thread pour s’exécuter</a:t>
            </a:r>
          </a:p>
          <a:p>
            <a:pPr marL="342900" indent="-342900">
              <a:lnSpc>
                <a:spcPct val="120000"/>
              </a:lnSpc>
              <a:buFont typeface="Arial" panose="020B0604020202020204" pitchFamily="34" charset="0"/>
              <a:buChar char="•"/>
            </a:pPr>
            <a:r>
              <a:rPr lang="fr-FR" sz="2400" spc="-1" dirty="0">
                <a:solidFill>
                  <a:srgbClr val="343642"/>
                </a:solidFill>
                <a:latin typeface="Segoe UI"/>
              </a:rPr>
              <a:t>La programmation asynchrone permet de rendre </a:t>
            </a:r>
            <a:r>
              <a:rPr lang="fr-FR" sz="2400" spc="-1" dirty="0">
                <a:solidFill>
                  <a:srgbClr val="95B258"/>
                </a:solidFill>
                <a:latin typeface="Segoe UI"/>
              </a:rPr>
              <a:t>non bloquante l’exécution</a:t>
            </a:r>
            <a:r>
              <a:rPr lang="fr-FR" sz="2400" spc="-1" dirty="0">
                <a:solidFill>
                  <a:srgbClr val="343642"/>
                </a:solidFill>
                <a:latin typeface="Segoe UI"/>
              </a:rPr>
              <a:t> d’un traitement JavaScript</a:t>
            </a:r>
          </a:p>
          <a:p>
            <a:pPr marL="342900" indent="-342900">
              <a:lnSpc>
                <a:spcPct val="120000"/>
              </a:lnSpc>
              <a:buFont typeface="Arial" panose="020B0604020202020204" pitchFamily="34" charset="0"/>
              <a:buChar char="•"/>
            </a:pPr>
            <a:r>
              <a:rPr lang="fr-FR" sz="2400" spc="-1" dirty="0">
                <a:solidFill>
                  <a:srgbClr val="343642"/>
                </a:solidFill>
                <a:latin typeface="Segoe UI"/>
              </a:rPr>
              <a:t>Attention car avec la programmation asynchrone, on ne </a:t>
            </a:r>
            <a:r>
              <a:rPr lang="fr-FR" sz="2400" spc="-1" dirty="0">
                <a:solidFill>
                  <a:srgbClr val="95B258"/>
                </a:solidFill>
                <a:latin typeface="Segoe UI"/>
              </a:rPr>
              <a:t>maîtrise plus l’ordre d’exécution </a:t>
            </a:r>
            <a:r>
              <a:rPr lang="fr-FR" sz="2400" spc="-1" dirty="0">
                <a:solidFill>
                  <a:srgbClr val="343642"/>
                </a:solidFill>
                <a:latin typeface="Segoe UI"/>
              </a:rPr>
              <a:t>des traitements</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238061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Développement de services </a:t>
            </a:r>
            <a:r>
              <a:rPr lang="fr-FR" sz="4400" dirty="0" err="1"/>
              <a:t>Angular</a:t>
            </a:r>
            <a:endParaRPr lang="fr-FR" sz="4400" dirty="0"/>
          </a:p>
        </p:txBody>
      </p:sp>
    </p:spTree>
    <p:extLst>
      <p:ext uri="{BB962C8B-B14F-4D97-AF65-F5344CB8AC3E}">
        <p14:creationId xmlns:p14="http://schemas.microsoft.com/office/powerpoint/2010/main" val="687348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Présentation des promesses</a:t>
            </a:r>
          </a:p>
        </p:txBody>
      </p:sp>
    </p:spTree>
    <p:extLst>
      <p:ext uri="{BB962C8B-B14F-4D97-AF65-F5344CB8AC3E}">
        <p14:creationId xmlns:p14="http://schemas.microsoft.com/office/powerpoint/2010/main" val="3214905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des promesses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526907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Traditionnellement, la mise en place de la programmation asynchrone en JavaScript se fait à l’aide de </a:t>
            </a:r>
            <a:r>
              <a:rPr lang="fr-FR" sz="2400" spc="-1" dirty="0">
                <a:solidFill>
                  <a:srgbClr val="95B258"/>
                </a:solidFill>
                <a:latin typeface="Segoe UI"/>
              </a:rPr>
              <a:t>callbacks</a:t>
            </a:r>
          </a:p>
          <a:p>
            <a:pPr>
              <a:lnSpc>
                <a:spcPct val="120000"/>
              </a:lnSpc>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a:lnSpc>
                <a:spcPct val="120000"/>
              </a:lnSpc>
            </a:pPr>
            <a:endParaRPr lang="fr-FR" sz="2400" spc="-1" dirty="0">
              <a:solidFill>
                <a:srgbClr val="343642"/>
              </a:solidFill>
              <a:latin typeface="Segoe UI"/>
            </a:endParaRPr>
          </a:p>
          <a:p>
            <a:pPr marL="800100" lvl="1" indent="-342900">
              <a:lnSpc>
                <a:spcPct val="120000"/>
              </a:lnSpc>
              <a:buFont typeface="Arial" panose="020B0604020202020204" pitchFamily="34" charset="0"/>
              <a:buChar char="•"/>
            </a:pPr>
            <a:r>
              <a:rPr lang="fr-FR" spc="-1" dirty="0">
                <a:solidFill>
                  <a:srgbClr val="343642"/>
                </a:solidFill>
                <a:latin typeface="Segoe UI"/>
              </a:rPr>
              <a:t>Ce système montre vite ses limites </a:t>
            </a:r>
          </a:p>
          <a:p>
            <a:pPr marL="811213" lvl="1" indent="-354013">
              <a:lnSpc>
                <a:spcPct val="120000"/>
              </a:lnSpc>
            </a:pPr>
            <a:r>
              <a:rPr lang="fr-FR" spc="-1" dirty="0">
                <a:solidFill>
                  <a:srgbClr val="343642"/>
                </a:solidFill>
                <a:latin typeface="Segoe UI"/>
              </a:rPr>
              <a:t>	dans des applications complexes où </a:t>
            </a:r>
          </a:p>
          <a:p>
            <a:pPr marL="811213" lvl="1" indent="-354013">
              <a:lnSpc>
                <a:spcPct val="120000"/>
              </a:lnSpc>
            </a:pPr>
            <a:r>
              <a:rPr lang="fr-FR" spc="-1" dirty="0">
                <a:solidFill>
                  <a:srgbClr val="343642"/>
                </a:solidFill>
                <a:latin typeface="Segoe UI"/>
              </a:rPr>
              <a:t>	des traitements doivent s’attendre les </a:t>
            </a:r>
          </a:p>
          <a:p>
            <a:pPr marL="811213" lvl="1" indent="-354013">
              <a:lnSpc>
                <a:spcPct val="120000"/>
              </a:lnSpc>
            </a:pPr>
            <a:r>
              <a:rPr lang="fr-FR" spc="-1" dirty="0">
                <a:solidFill>
                  <a:srgbClr val="343642"/>
                </a:solidFill>
                <a:latin typeface="Segoe UI"/>
              </a:rPr>
              <a:t>	uns les autres et conduit à développer</a:t>
            </a:r>
          </a:p>
          <a:p>
            <a:pPr marL="811213" lvl="1" indent="-354013">
              <a:lnSpc>
                <a:spcPct val="120000"/>
              </a:lnSpc>
            </a:pPr>
            <a:r>
              <a:rPr lang="fr-FR" spc="-1" dirty="0">
                <a:solidFill>
                  <a:srgbClr val="343642"/>
                </a:solidFill>
                <a:latin typeface="Segoe UI"/>
              </a:rPr>
              <a:t>	des « </a:t>
            </a:r>
            <a:r>
              <a:rPr lang="fr-FR" spc="-1" dirty="0" err="1">
                <a:solidFill>
                  <a:srgbClr val="343642"/>
                </a:solidFill>
                <a:latin typeface="Segoe UI"/>
              </a:rPr>
              <a:t>pyramids</a:t>
            </a:r>
            <a:r>
              <a:rPr lang="fr-FR" spc="-1" dirty="0">
                <a:solidFill>
                  <a:srgbClr val="343642"/>
                </a:solidFill>
                <a:latin typeface="Segoe UI"/>
              </a:rPr>
              <a:t> of </a:t>
            </a:r>
            <a:r>
              <a:rPr lang="fr-FR" spc="-1" dirty="0" err="1">
                <a:solidFill>
                  <a:srgbClr val="343642"/>
                </a:solidFill>
                <a:latin typeface="Segoe UI"/>
              </a:rPr>
              <a:t>doom</a:t>
            </a:r>
            <a:r>
              <a:rPr lang="fr-FR" spc="-1" dirty="0">
                <a:solidFill>
                  <a:srgbClr val="343642"/>
                </a:solidFill>
                <a:latin typeface="Segoe UI"/>
              </a:rPr>
              <a:t>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1">
            <a:extLst>
              <a:ext uri="{FF2B5EF4-FFF2-40B4-BE49-F238E27FC236}">
                <a16:creationId xmlns:a16="http://schemas.microsoft.com/office/drawing/2014/main" id="{BCDD7D51-BF75-6EE5-D728-869EC062D403}"/>
              </a:ext>
            </a:extLst>
          </p:cNvPr>
          <p:cNvSpPr/>
          <p:nvPr/>
        </p:nvSpPr>
        <p:spPr>
          <a:xfrm>
            <a:off x="3506875" y="2177862"/>
            <a:ext cx="6189289" cy="2062103"/>
          </a:xfrm>
          <a:prstGeom prst="rect">
            <a:avLst/>
          </a:prstGeom>
          <a:solidFill>
            <a:srgbClr val="011F39"/>
          </a:solidFill>
        </p:spPr>
        <p:txBody>
          <a:bodyPr wrap="square">
            <a:spAutoFit/>
          </a:bodyPr>
          <a:lstStyle/>
          <a:p>
            <a:r>
              <a:rPr lang="fr-FR" sz="1600" dirty="0" err="1">
                <a:solidFill>
                  <a:srgbClr val="569CD6"/>
                </a:solidFill>
                <a:latin typeface="Consolas" panose="020B0609020204030204" pitchFamily="49" charset="0"/>
              </a:rPr>
              <a:t>function</a:t>
            </a:r>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greeting</a:t>
            </a:r>
            <a:r>
              <a:rPr lang="fr-FR" sz="1600" dirty="0">
                <a:solidFill>
                  <a:srgbClr val="D4D4D4"/>
                </a:solidFill>
                <a:latin typeface="Consolas" panose="020B0609020204030204" pitchFamily="49" charset="0"/>
              </a:rPr>
              <a:t>(</a:t>
            </a:r>
            <a:r>
              <a:rPr lang="fr-FR" sz="1600" dirty="0" err="1">
                <a:solidFill>
                  <a:srgbClr val="9CDCFE"/>
                </a:solidFill>
                <a:latin typeface="Consolas" panose="020B0609020204030204" pitchFamily="49" charset="0"/>
              </a:rPr>
              <a:t>name</a:t>
            </a:r>
            <a:r>
              <a:rPr lang="fr-FR" sz="1600" dirty="0">
                <a:solidFill>
                  <a:srgbClr val="D4D4D4"/>
                </a:solidFill>
                <a:latin typeface="Consolas" panose="020B0609020204030204" pitchFamily="49" charset="0"/>
              </a:rPr>
              <a:t>) {</a:t>
            </a:r>
          </a:p>
          <a:p>
            <a:r>
              <a:rPr lang="fr-FR" sz="1600" dirty="0">
                <a:solidFill>
                  <a:srgbClr val="DCDCAA"/>
                </a:solidFill>
                <a:latin typeface="Consolas" panose="020B0609020204030204" pitchFamily="49" charset="0"/>
              </a:rPr>
              <a:t>	</a:t>
            </a:r>
            <a:r>
              <a:rPr lang="fr-FR" sz="1600" dirty="0" err="1">
                <a:solidFill>
                  <a:srgbClr val="DCDCAA"/>
                </a:solidFill>
                <a:latin typeface="Consolas" panose="020B0609020204030204" pitchFamily="49" charset="0"/>
              </a:rPr>
              <a:t>alert</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'Hello '</a:t>
            </a:r>
            <a:r>
              <a:rPr lang="fr-FR" sz="1600" dirty="0">
                <a:solidFill>
                  <a:srgbClr val="D4D4D4"/>
                </a:solidFill>
                <a:latin typeface="Consolas" panose="020B0609020204030204" pitchFamily="49" charset="0"/>
              </a:rPr>
              <a:t> + </a:t>
            </a:r>
            <a:r>
              <a:rPr lang="fr-FR" sz="1600" dirty="0" err="1">
                <a:solidFill>
                  <a:srgbClr val="9CDCFE"/>
                </a:solidFill>
                <a:latin typeface="Consolas" panose="020B0609020204030204" pitchFamily="49" charset="0"/>
              </a:rPr>
              <a:t>name</a:t>
            </a:r>
            <a:r>
              <a:rPr lang="fr-FR" sz="1600" dirty="0">
                <a:solidFill>
                  <a:srgbClr val="D4D4D4"/>
                </a:solidFill>
                <a:latin typeface="Consolas" panose="020B0609020204030204" pitchFamily="49" charset="0"/>
              </a:rPr>
              <a:t>); }</a:t>
            </a:r>
          </a:p>
          <a:p>
            <a:endParaRPr lang="fr-FR" sz="1600" dirty="0">
              <a:solidFill>
                <a:srgbClr val="D4D4D4"/>
              </a:solidFill>
              <a:latin typeface="Consolas" panose="020B0609020204030204" pitchFamily="49" charset="0"/>
            </a:endParaRPr>
          </a:p>
          <a:p>
            <a:r>
              <a:rPr lang="fr-FR" sz="1600" dirty="0" err="1">
                <a:solidFill>
                  <a:srgbClr val="569CD6"/>
                </a:solidFill>
                <a:latin typeface="Consolas" panose="020B0609020204030204" pitchFamily="49" charset="0"/>
              </a:rPr>
              <a:t>function</a:t>
            </a:r>
            <a:r>
              <a:rPr lang="fr-FR" sz="1600" dirty="0">
                <a:solidFill>
                  <a:srgbClr val="D4D4D4"/>
                </a:solidFill>
                <a:latin typeface="Consolas" panose="020B0609020204030204" pitchFamily="49" charset="0"/>
              </a:rPr>
              <a:t> </a:t>
            </a:r>
            <a:r>
              <a:rPr lang="fr-FR" sz="1600" dirty="0" err="1">
                <a:solidFill>
                  <a:srgbClr val="DCDCAA"/>
                </a:solidFill>
                <a:latin typeface="Consolas" panose="020B0609020204030204" pitchFamily="49" charset="0"/>
              </a:rPr>
              <a:t>processUserInput</a:t>
            </a:r>
            <a:r>
              <a:rPr lang="fr-FR" sz="1600" dirty="0">
                <a:solidFill>
                  <a:srgbClr val="D4D4D4"/>
                </a:solidFill>
                <a:latin typeface="Consolas" panose="020B0609020204030204" pitchFamily="49" charset="0"/>
              </a:rPr>
              <a:t>(</a:t>
            </a:r>
            <a:r>
              <a:rPr lang="fr-FR" sz="1600" dirty="0">
                <a:solidFill>
                  <a:srgbClr val="9CDCFE"/>
                </a:solidFill>
                <a:latin typeface="Consolas" panose="020B0609020204030204" pitchFamily="49" charset="0"/>
              </a:rPr>
              <a:t>callback</a:t>
            </a:r>
            <a:r>
              <a:rPr lang="fr-FR" sz="1600" dirty="0">
                <a:solidFill>
                  <a:srgbClr val="D4D4D4"/>
                </a:solidFill>
                <a:latin typeface="Consolas" panose="020B0609020204030204" pitchFamily="49" charset="0"/>
              </a:rPr>
              <a:t>) {</a:t>
            </a:r>
          </a:p>
          <a:p>
            <a:r>
              <a:rPr lang="fr-FR" sz="1600" dirty="0">
                <a:solidFill>
                  <a:srgbClr val="569CD6"/>
                </a:solidFill>
                <a:latin typeface="Consolas" panose="020B0609020204030204" pitchFamily="49" charset="0"/>
              </a:rPr>
              <a:t>	var</a:t>
            </a:r>
            <a:r>
              <a:rPr lang="fr-FR" sz="1600" dirty="0">
                <a:solidFill>
                  <a:srgbClr val="D4D4D4"/>
                </a:solidFill>
                <a:latin typeface="Consolas" panose="020B0609020204030204" pitchFamily="49" charset="0"/>
              </a:rPr>
              <a:t> </a:t>
            </a:r>
            <a:r>
              <a:rPr lang="fr-FR" sz="1600" dirty="0" err="1">
                <a:solidFill>
                  <a:srgbClr val="9CDCFE"/>
                </a:solidFill>
                <a:latin typeface="Consolas" panose="020B0609020204030204" pitchFamily="49" charset="0"/>
              </a:rPr>
              <a:t>name</a:t>
            </a:r>
            <a:r>
              <a:rPr lang="fr-FR" sz="1600" dirty="0">
                <a:solidFill>
                  <a:srgbClr val="D4D4D4"/>
                </a:solidFill>
                <a:latin typeface="Consolas" panose="020B0609020204030204" pitchFamily="49" charset="0"/>
              </a:rPr>
              <a:t> = </a:t>
            </a:r>
            <a:r>
              <a:rPr lang="fr-FR" sz="1600" dirty="0">
                <a:solidFill>
                  <a:srgbClr val="DCDCAA"/>
                </a:solidFill>
                <a:latin typeface="Consolas" panose="020B0609020204030204" pitchFamily="49" charset="0"/>
              </a:rPr>
              <a:t>prompt</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Please</a:t>
            </a:r>
            <a:r>
              <a:rPr lang="fr-FR" sz="1600" dirty="0">
                <a:solidFill>
                  <a:srgbClr val="CE9178"/>
                </a:solidFill>
                <a:latin typeface="Consolas" panose="020B0609020204030204" pitchFamily="49" charset="0"/>
              </a:rPr>
              <a:t> enter </a:t>
            </a:r>
            <a:r>
              <a:rPr lang="fr-FR" sz="1600" dirty="0" err="1">
                <a:solidFill>
                  <a:srgbClr val="CE9178"/>
                </a:solidFill>
                <a:latin typeface="Consolas" panose="020B0609020204030204" pitchFamily="49" charset="0"/>
              </a:rPr>
              <a:t>your</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name</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r>
              <a:rPr lang="fr-FR" sz="1600" dirty="0">
                <a:solidFill>
                  <a:srgbClr val="DCDCAA"/>
                </a:solidFill>
                <a:latin typeface="Consolas" panose="020B0609020204030204" pitchFamily="49" charset="0"/>
              </a:rPr>
              <a:t>	callback</a:t>
            </a:r>
            <a:r>
              <a:rPr lang="fr-FR" sz="1600" dirty="0">
                <a:solidFill>
                  <a:srgbClr val="D4D4D4"/>
                </a:solidFill>
                <a:latin typeface="Consolas" panose="020B0609020204030204" pitchFamily="49" charset="0"/>
              </a:rPr>
              <a:t>(</a:t>
            </a:r>
            <a:r>
              <a:rPr lang="fr-FR" sz="1600" dirty="0" err="1">
                <a:solidFill>
                  <a:srgbClr val="9CDCFE"/>
                </a:solidFill>
                <a:latin typeface="Consolas" panose="020B0609020204030204" pitchFamily="49" charset="0"/>
              </a:rPr>
              <a:t>name</a:t>
            </a:r>
            <a:r>
              <a:rPr lang="fr-FR" sz="1600" dirty="0">
                <a:solidFill>
                  <a:srgbClr val="D4D4D4"/>
                </a:solidFill>
                <a:latin typeface="Consolas" panose="020B0609020204030204" pitchFamily="49" charset="0"/>
              </a:rPr>
              <a:t>); }</a:t>
            </a:r>
          </a:p>
          <a:p>
            <a:endParaRPr lang="fr-FR" sz="1600" dirty="0">
              <a:solidFill>
                <a:srgbClr val="D4D4D4"/>
              </a:solidFill>
              <a:latin typeface="Consolas" panose="020B0609020204030204" pitchFamily="49" charset="0"/>
            </a:endParaRPr>
          </a:p>
          <a:p>
            <a:r>
              <a:rPr lang="fr-FR" sz="1600" dirty="0" err="1">
                <a:solidFill>
                  <a:srgbClr val="DCDCAA"/>
                </a:solidFill>
                <a:latin typeface="Consolas" panose="020B0609020204030204" pitchFamily="49" charset="0"/>
              </a:rPr>
              <a:t>processUserInput</a:t>
            </a:r>
            <a:r>
              <a:rPr lang="fr-FR" sz="1600" dirty="0">
                <a:solidFill>
                  <a:srgbClr val="D4D4D4"/>
                </a:solidFill>
                <a:latin typeface="Consolas" panose="020B0609020204030204" pitchFamily="49" charset="0"/>
              </a:rPr>
              <a:t>(</a:t>
            </a:r>
            <a:r>
              <a:rPr lang="fr-FR" sz="1600" dirty="0" err="1">
                <a:solidFill>
                  <a:srgbClr val="9CDCFE"/>
                </a:solidFill>
                <a:latin typeface="Consolas" panose="020B0609020204030204" pitchFamily="49" charset="0"/>
              </a:rPr>
              <a:t>greeting</a:t>
            </a:r>
            <a:r>
              <a:rPr lang="fr-FR" sz="1600" dirty="0">
                <a:solidFill>
                  <a:srgbClr val="D4D4D4"/>
                </a:solidFill>
                <a:latin typeface="Consolas" panose="020B0609020204030204" pitchFamily="49" charset="0"/>
              </a:rPr>
              <a:t>);</a:t>
            </a:r>
          </a:p>
        </p:txBody>
      </p:sp>
      <p:pic>
        <p:nvPicPr>
          <p:cNvPr id="4" name="Image 3">
            <a:extLst>
              <a:ext uri="{FF2B5EF4-FFF2-40B4-BE49-F238E27FC236}">
                <a16:creationId xmlns:a16="http://schemas.microsoft.com/office/drawing/2014/main" id="{E50ADB70-2328-EEB2-9838-EBAEDD8E8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5324" y="3553634"/>
            <a:ext cx="3492489" cy="2977204"/>
          </a:xfrm>
          <a:prstGeom prst="rect">
            <a:avLst/>
          </a:prstGeom>
        </p:spPr>
      </p:pic>
    </p:spTree>
    <p:extLst>
      <p:ext uri="{BB962C8B-B14F-4D97-AF65-F5344CB8AC3E}">
        <p14:creationId xmlns:p14="http://schemas.microsoft.com/office/powerpoint/2010/main" val="3736214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des promesses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1945084"/>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spc="-1" dirty="0">
                <a:solidFill>
                  <a:srgbClr val="343642"/>
                </a:solidFill>
                <a:latin typeface="Segoe UI"/>
              </a:rPr>
              <a:t>Avec JavaScript ES6 (et avec </a:t>
            </a:r>
            <a:r>
              <a:rPr lang="fr-FR" sz="2400" spc="-1" dirty="0" err="1">
                <a:solidFill>
                  <a:srgbClr val="343642"/>
                </a:solidFill>
                <a:latin typeface="Segoe UI"/>
              </a:rPr>
              <a:t>TypeScript</a:t>
            </a:r>
            <a:r>
              <a:rPr lang="fr-FR" sz="2400" spc="-1" dirty="0">
                <a:solidFill>
                  <a:srgbClr val="343642"/>
                </a:solidFill>
                <a:latin typeface="Segoe UI"/>
              </a:rPr>
              <a:t>) est apparu un système de </a:t>
            </a:r>
            <a:r>
              <a:rPr lang="fr-FR" sz="2400" spc="-1" dirty="0">
                <a:solidFill>
                  <a:srgbClr val="95B258"/>
                </a:solidFill>
                <a:latin typeface="Segoe UI"/>
              </a:rPr>
              <a:t>promesses</a:t>
            </a:r>
            <a:r>
              <a:rPr lang="fr-FR" sz="2400" spc="-1" dirty="0">
                <a:solidFill>
                  <a:srgbClr val="343642"/>
                </a:solidFill>
                <a:latin typeface="Segoe UI"/>
              </a:rPr>
              <a:t> </a:t>
            </a:r>
          </a:p>
          <a:p>
            <a:pPr marL="800100" lvl="1" indent="-342900">
              <a:lnSpc>
                <a:spcPct val="120000"/>
              </a:lnSpc>
              <a:buFont typeface="Arial" panose="020B0604020202020204" pitchFamily="34" charset="0"/>
              <a:buChar char="•"/>
            </a:pPr>
            <a:r>
              <a:rPr lang="fr-FR" spc="-1" dirty="0">
                <a:solidFill>
                  <a:srgbClr val="343642"/>
                </a:solidFill>
                <a:latin typeface="Segoe UI"/>
              </a:rPr>
              <a:t>Evite l’apparition des « </a:t>
            </a:r>
            <a:r>
              <a:rPr lang="fr-FR" spc="-1" dirty="0" err="1">
                <a:solidFill>
                  <a:srgbClr val="343642"/>
                </a:solidFill>
                <a:latin typeface="Segoe UI"/>
              </a:rPr>
              <a:t>pyramids</a:t>
            </a:r>
            <a:r>
              <a:rPr lang="fr-FR" spc="-1" dirty="0">
                <a:solidFill>
                  <a:srgbClr val="343642"/>
                </a:solidFill>
                <a:latin typeface="Segoe UI"/>
              </a:rPr>
              <a:t> of </a:t>
            </a:r>
            <a:r>
              <a:rPr lang="fr-FR" spc="-1" dirty="0" err="1">
                <a:solidFill>
                  <a:srgbClr val="343642"/>
                </a:solidFill>
                <a:latin typeface="Segoe UI"/>
              </a:rPr>
              <a:t>doom</a:t>
            </a:r>
            <a:r>
              <a:rPr lang="fr-FR" spc="-1" dirty="0">
                <a:solidFill>
                  <a:srgbClr val="343642"/>
                </a:solidFill>
                <a:latin typeface="Segoe UI"/>
              </a:rPr>
              <a:t> »,</a:t>
            </a:r>
          </a:p>
          <a:p>
            <a:pPr marL="800100" lvl="1" indent="-342900">
              <a:lnSpc>
                <a:spcPct val="120000"/>
              </a:lnSpc>
              <a:buFont typeface="Arial" panose="020B0604020202020204" pitchFamily="34" charset="0"/>
              <a:buChar char="•"/>
            </a:pPr>
            <a:r>
              <a:rPr lang="fr-FR" spc="-1" dirty="0">
                <a:solidFill>
                  <a:srgbClr val="343642"/>
                </a:solidFill>
                <a:latin typeface="Segoe UI"/>
              </a:rPr>
              <a:t>Permet de rendre le code plus lisible </a:t>
            </a:r>
          </a:p>
          <a:p>
            <a:pPr marL="800100" lvl="1" indent="-342900">
              <a:lnSpc>
                <a:spcPct val="120000"/>
              </a:lnSpc>
              <a:buFont typeface="Arial" panose="020B0604020202020204" pitchFamily="34" charset="0"/>
              <a:buChar char="•"/>
            </a:pPr>
            <a:r>
              <a:rPr lang="fr-FR" spc="-1" dirty="0">
                <a:solidFill>
                  <a:srgbClr val="343642"/>
                </a:solidFill>
                <a:latin typeface="Segoe UI"/>
              </a:rPr>
              <a:t>Et de développer de manière plus logique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3" name="Rectangle 2">
            <a:extLst>
              <a:ext uri="{FF2B5EF4-FFF2-40B4-BE49-F238E27FC236}">
                <a16:creationId xmlns:a16="http://schemas.microsoft.com/office/drawing/2014/main" id="{B1DBEA43-DC4E-899D-E910-C0B7FD113441}"/>
              </a:ext>
            </a:extLst>
          </p:cNvPr>
          <p:cNvSpPr/>
          <p:nvPr/>
        </p:nvSpPr>
        <p:spPr>
          <a:xfrm>
            <a:off x="999572" y="3222748"/>
            <a:ext cx="5415378" cy="2568451"/>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Appel d’une méthode renvoyant une promesse</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Stockage de la promesse et abonnement </a:t>
            </a:r>
            <a:r>
              <a:rPr lang="fr-FR" dirty="0">
                <a:solidFill>
                  <a:prstClr val="white"/>
                </a:solidFill>
                <a:latin typeface="Segoe UI" panose="020B0502040204020203" pitchFamily="34" charset="0"/>
                <a:cs typeface="Segoe UI" panose="020B0502040204020203" pitchFamily="34" charset="0"/>
              </a:rPr>
              <a:t>à la résolution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Exécution du code au retour de la promesse</a:t>
            </a:r>
          </a:p>
          <a:p>
            <a:pPr marL="0" marR="0" lvl="0" indent="0"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a:t>
            </a: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6B2CC38-E4E9-9123-3ACF-D6072D2E5254}"/>
              </a:ext>
            </a:extLst>
          </p:cNvPr>
          <p:cNvSpPr/>
          <p:nvPr/>
        </p:nvSpPr>
        <p:spPr>
          <a:xfrm>
            <a:off x="8234797" y="3222749"/>
            <a:ext cx="3603016" cy="2031973"/>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Exécution de la méthode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Retour immédiat d’une promesse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Exécution asynchrone </a:t>
            </a:r>
            <a:br>
              <a:rPr lang="fr-FR" dirty="0">
                <a:solidFill>
                  <a:prstClr val="white"/>
                </a:solidFill>
                <a:latin typeface="Segoe UI" panose="020B0502040204020203" pitchFamily="34" charset="0"/>
                <a:cs typeface="Segoe UI" panose="020B0502040204020203" pitchFamily="34" charset="0"/>
              </a:rPr>
            </a:br>
            <a:r>
              <a:rPr lang="fr-FR" dirty="0">
                <a:solidFill>
                  <a:prstClr val="white"/>
                </a:solidFill>
                <a:latin typeface="Segoe UI" panose="020B0502040204020203" pitchFamily="34" charset="0"/>
                <a:cs typeface="Segoe UI" panose="020B0502040204020203" pitchFamily="34" charset="0"/>
              </a:rPr>
              <a:t>du chargement depuis la BDD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prstClr val="white"/>
                </a:solidFill>
                <a:latin typeface="Segoe UI" panose="020B0502040204020203" pitchFamily="34" charset="0"/>
                <a:cs typeface="Segoe UI" panose="020B0502040204020203" pitchFamily="34" charset="0"/>
              </a:rPr>
              <a:t>Résolution de la promesse</a:t>
            </a:r>
            <a:endParaRPr kumimoji="0" lang="fr-FR"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10" name="Connecteur droit avec flèche 9">
            <a:extLst>
              <a:ext uri="{FF2B5EF4-FFF2-40B4-BE49-F238E27FC236}">
                <a16:creationId xmlns:a16="http://schemas.microsoft.com/office/drawing/2014/main" id="{4BB6E4CE-A846-3854-6790-A82B0EDB2F7B}"/>
              </a:ext>
            </a:extLst>
          </p:cNvPr>
          <p:cNvCxnSpPr>
            <a:cxnSpLocks/>
          </p:cNvCxnSpPr>
          <p:nvPr/>
        </p:nvCxnSpPr>
        <p:spPr>
          <a:xfrm>
            <a:off x="5892800" y="3429000"/>
            <a:ext cx="2398945"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cxnSp>
        <p:nvCxnSpPr>
          <p:cNvPr id="11" name="Connecteur droit avec flèche 10">
            <a:extLst>
              <a:ext uri="{FF2B5EF4-FFF2-40B4-BE49-F238E27FC236}">
                <a16:creationId xmlns:a16="http://schemas.microsoft.com/office/drawing/2014/main" id="{176B768D-7D6D-138A-1132-739F17C6332D}"/>
              </a:ext>
            </a:extLst>
          </p:cNvPr>
          <p:cNvCxnSpPr>
            <a:cxnSpLocks/>
          </p:cNvCxnSpPr>
          <p:nvPr/>
        </p:nvCxnSpPr>
        <p:spPr>
          <a:xfrm flipH="1">
            <a:off x="5892800" y="3732324"/>
            <a:ext cx="2398945"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cxnSp>
        <p:nvCxnSpPr>
          <p:cNvPr id="12" name="Connecteur droit avec flèche 11">
            <a:extLst>
              <a:ext uri="{FF2B5EF4-FFF2-40B4-BE49-F238E27FC236}">
                <a16:creationId xmlns:a16="http://schemas.microsoft.com/office/drawing/2014/main" id="{3B9FCC8A-B55A-BB7A-FE84-938051EFFD1A}"/>
              </a:ext>
            </a:extLst>
          </p:cNvPr>
          <p:cNvCxnSpPr>
            <a:cxnSpLocks/>
          </p:cNvCxnSpPr>
          <p:nvPr/>
        </p:nvCxnSpPr>
        <p:spPr>
          <a:xfrm flipH="1">
            <a:off x="5892800" y="5109842"/>
            <a:ext cx="2806700" cy="0"/>
          </a:xfrm>
          <a:prstGeom prst="straightConnector1">
            <a:avLst/>
          </a:prstGeom>
          <a:ln w="38100">
            <a:solidFill>
              <a:srgbClr val="95B258"/>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636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des promesses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249908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Une </a:t>
            </a:r>
            <a:r>
              <a:rPr lang="fr-FR" sz="2400" spc="-1" dirty="0">
                <a:solidFill>
                  <a:srgbClr val="95B258"/>
                </a:solidFill>
                <a:latin typeface="Segoe UI"/>
              </a:rPr>
              <a:t>méthode asynchrone </a:t>
            </a:r>
            <a:r>
              <a:rPr lang="fr-FR" sz="2400" spc="-1" dirty="0">
                <a:solidFill>
                  <a:srgbClr val="343642"/>
                </a:solidFill>
                <a:latin typeface="Segoe UI"/>
              </a:rPr>
              <a:t>doit retourner </a:t>
            </a:r>
            <a:r>
              <a:rPr lang="fr-FR" sz="2400" spc="-1" dirty="0">
                <a:solidFill>
                  <a:srgbClr val="95B258"/>
                </a:solidFill>
                <a:latin typeface="Segoe UI"/>
              </a:rPr>
              <a:t>immédiatement une promesse </a:t>
            </a:r>
            <a:r>
              <a:rPr lang="fr-FR" sz="2400" spc="-1" dirty="0">
                <a:solidFill>
                  <a:srgbClr val="2F3240"/>
                </a:solidFill>
                <a:latin typeface="Segoe UI"/>
              </a:rPr>
              <a:t>(</a:t>
            </a:r>
            <a:r>
              <a:rPr lang="fr-FR" sz="2400" spc="-1" dirty="0">
                <a:solidFill>
                  <a:srgbClr val="343642"/>
                </a:solidFill>
                <a:latin typeface="Segoe UI"/>
              </a:rPr>
              <a:t>qui sera résolue plus tard)</a:t>
            </a:r>
          </a:p>
          <a:p>
            <a:pPr marL="342900" indent="-342900">
              <a:lnSpc>
                <a:spcPct val="120000"/>
              </a:lnSpc>
              <a:buFont typeface="Arial" panose="020B0604020202020204" pitchFamily="34" charset="0"/>
              <a:buChar char="•"/>
            </a:pPr>
            <a:r>
              <a:rPr lang="fr-FR" sz="2400" spc="-1" dirty="0">
                <a:solidFill>
                  <a:srgbClr val="343642"/>
                </a:solidFill>
                <a:latin typeface="Segoe UI"/>
              </a:rPr>
              <a:t>Une fois le traitement terminé, la promesse est résolue et le résultat retourné</a:t>
            </a:r>
            <a:endParaRPr lang="fr-FR" spc="-1" dirty="0">
              <a:solidFill>
                <a:srgbClr val="343642"/>
              </a:solidFill>
              <a:latin typeface="Segoe UI"/>
            </a:endParaRPr>
          </a:p>
          <a:p>
            <a:pPr marL="800100" lvl="1" indent="-342900">
              <a:lnSpc>
                <a:spcPct val="120000"/>
              </a:lnSpc>
              <a:buFont typeface="Arial" panose="020B0604020202020204" pitchFamily="34" charset="0"/>
              <a:buChar char="•"/>
            </a:pPr>
            <a:endParaRPr lang="fr-FR" spc="-1" dirty="0">
              <a:solidFill>
                <a:srgbClr val="343642"/>
              </a:solidFill>
              <a:latin typeface="Segoe UI"/>
            </a:endParaRPr>
          </a:p>
          <a:p>
            <a:pPr marL="800100" lvl="1" indent="-342900">
              <a:lnSpc>
                <a:spcPct val="120000"/>
              </a:lnSpc>
              <a:buFont typeface="Arial" panose="020B0604020202020204" pitchFamily="34" charset="0"/>
              <a:buChar char="•"/>
            </a:pPr>
            <a:endParaRPr lang="fr-FR" spc="-1" dirty="0">
              <a:solidFill>
                <a:srgbClr val="343642"/>
              </a:solidFill>
              <a:latin typeface="Segoe UI"/>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4" name="ZoneTexte 3">
            <a:extLst>
              <a:ext uri="{FF2B5EF4-FFF2-40B4-BE49-F238E27FC236}">
                <a16:creationId xmlns:a16="http://schemas.microsoft.com/office/drawing/2014/main" id="{4DC84AAA-D32F-73C3-3315-217A71D5B3B2}"/>
              </a:ext>
            </a:extLst>
          </p:cNvPr>
          <p:cNvSpPr txBox="1"/>
          <p:nvPr/>
        </p:nvSpPr>
        <p:spPr>
          <a:xfrm>
            <a:off x="3506875" y="3013897"/>
            <a:ext cx="7224625" cy="3539430"/>
          </a:xfrm>
          <a:prstGeom prst="rect">
            <a:avLst/>
          </a:prstGeom>
          <a:solidFill>
            <a:srgbClr val="011F39"/>
          </a:solidFill>
        </p:spPr>
        <p:txBody>
          <a:bodyPr wrap="square">
            <a:spAutoFit/>
          </a:bodyPr>
          <a:lstStyle/>
          <a:p>
            <a:r>
              <a:rPr lang="fr-FR" sz="1400" b="0" dirty="0">
                <a:solidFill>
                  <a:srgbClr val="C586C0"/>
                </a:solidFill>
                <a:effectLst/>
                <a:latin typeface="Consolas" panose="020B0609020204030204" pitchFamily="49" charset="0"/>
              </a:rPr>
              <a:t>import</a:t>
            </a:r>
            <a:r>
              <a:rPr lang="fr-FR" sz="1400" b="0" dirty="0">
                <a:solidFill>
                  <a:srgbClr val="D4D4D4"/>
                </a:solidFill>
                <a:effectLst/>
                <a:latin typeface="Consolas" panose="020B0609020204030204" pitchFamily="49" charset="0"/>
              </a:rPr>
              <a:t> { </a:t>
            </a:r>
            <a:r>
              <a:rPr lang="fr-FR" sz="1400" b="0" dirty="0">
                <a:solidFill>
                  <a:srgbClr val="9CDCFE"/>
                </a:solidFill>
                <a:effectLst/>
                <a:latin typeface="Consolas" panose="020B0609020204030204" pitchFamily="49" charset="0"/>
              </a:rPr>
              <a:t>Injectable</a:t>
            </a:r>
            <a:r>
              <a:rPr lang="fr-FR" sz="1400" b="0" dirty="0">
                <a:solidFill>
                  <a:srgbClr val="D4D4D4"/>
                </a:solidFill>
                <a:effectLst/>
                <a:latin typeface="Consolas" panose="020B0609020204030204" pitchFamily="49" charset="0"/>
              </a:rPr>
              <a:t> } </a:t>
            </a:r>
            <a:r>
              <a:rPr lang="fr-FR" sz="1400" b="0" dirty="0" err="1">
                <a:solidFill>
                  <a:srgbClr val="C586C0"/>
                </a:solidFill>
                <a:effectLst/>
                <a:latin typeface="Consolas" panose="020B0609020204030204" pitchFamily="49" charset="0"/>
              </a:rPr>
              <a:t>from</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angular</a:t>
            </a:r>
            <a:r>
              <a:rPr lang="fr-FR" sz="1400" b="0" dirty="0">
                <a:solidFill>
                  <a:srgbClr val="CE9178"/>
                </a:solidFill>
                <a:effectLst/>
                <a:latin typeface="Consolas" panose="020B0609020204030204" pitchFamily="49" charset="0"/>
              </a:rPr>
              <a:t>/</a:t>
            </a:r>
            <a:r>
              <a:rPr lang="fr-FR" sz="1400" b="0" dirty="0" err="1">
                <a:solidFill>
                  <a:srgbClr val="CE9178"/>
                </a:solidFill>
                <a:effectLst/>
                <a:latin typeface="Consolas" panose="020B0609020204030204" pitchFamily="49" charset="0"/>
              </a:rPr>
              <a:t>core</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a:t>
            </a:r>
            <a:r>
              <a:rPr lang="fr-FR" sz="1400" b="0" dirty="0">
                <a:solidFill>
                  <a:srgbClr val="4EC9B0"/>
                </a:solidFill>
                <a:effectLst/>
                <a:latin typeface="Consolas" panose="020B0609020204030204" pitchFamily="49" charset="0"/>
              </a:rPr>
              <a:t>Injectable</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providedIn:</a:t>
            </a:r>
            <a:r>
              <a:rPr lang="fr-FR" sz="1400" b="0" dirty="0">
                <a:solidFill>
                  <a:srgbClr val="D4D4D4"/>
                </a:solidFill>
                <a:effectLst/>
                <a:latin typeface="Consolas" panose="020B0609020204030204" pitchFamily="49" charset="0"/>
              </a:rPr>
              <a:t> </a:t>
            </a:r>
            <a:r>
              <a:rPr lang="fr-FR" sz="1400" b="0" dirty="0">
                <a:solidFill>
                  <a:srgbClr val="CE9178"/>
                </a:solidFill>
                <a:effectLst/>
                <a:latin typeface="Consolas" panose="020B0609020204030204" pitchFamily="49" charset="0"/>
              </a:rPr>
              <a:t>'root'</a:t>
            </a:r>
            <a:r>
              <a:rPr lang="fr-FR" sz="1400" b="0" dirty="0">
                <a:solidFill>
                  <a:srgbClr val="D4D4D4"/>
                </a:solidFill>
                <a:effectLst/>
                <a:latin typeface="Consolas" panose="020B0609020204030204" pitchFamily="49" charset="0"/>
              </a:rPr>
              <a:t>})</a:t>
            </a:r>
          </a:p>
          <a:p>
            <a:r>
              <a:rPr lang="fr-FR" sz="1400" b="0" dirty="0">
                <a:solidFill>
                  <a:srgbClr val="C586C0"/>
                </a:solidFill>
                <a:effectLst/>
                <a:latin typeface="Consolas" panose="020B0609020204030204" pitchFamily="49" charset="0"/>
              </a:rPr>
              <a:t>export</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class</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UtilisateurService</a:t>
            </a:r>
            <a:r>
              <a:rPr lang="fr-FR" sz="1400" b="0" dirty="0">
                <a:solidFill>
                  <a:srgbClr val="D4D4D4"/>
                </a:solidFill>
                <a:effectLst/>
                <a:latin typeface="Consolas" panose="020B0609020204030204" pitchFamily="49" charset="0"/>
              </a:rPr>
              <a:t> {</a:t>
            </a:r>
          </a:p>
          <a:p>
            <a:r>
              <a:rPr lang="fr-FR" sz="1400" dirty="0">
                <a:solidFill>
                  <a:srgbClr val="D4D4D4"/>
                </a:solidFill>
                <a:latin typeface="Consolas" panose="020B0609020204030204" pitchFamily="49" charset="0"/>
              </a:rPr>
              <a:t>…</a:t>
            </a:r>
            <a:br>
              <a:rPr lang="fr-FR" sz="1400" b="0" dirty="0">
                <a:solidFill>
                  <a:srgbClr val="D4D4D4"/>
                </a:solidFill>
                <a:effectLst/>
                <a:latin typeface="Consolas" panose="020B0609020204030204" pitchFamily="49" charset="0"/>
              </a:rPr>
            </a:b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connexionUtilisateur</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string</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Promise</a:t>
            </a:r>
            <a:r>
              <a:rPr lang="fr-FR" sz="1400" b="0" dirty="0">
                <a:solidFill>
                  <a:srgbClr val="D4D4D4"/>
                </a:solidFill>
                <a:effectLst/>
                <a:latin typeface="Consolas" panose="020B0609020204030204" pitchFamily="49" charset="0"/>
              </a:rPr>
              <a:t>&lt;</a:t>
            </a:r>
            <a:r>
              <a:rPr lang="fr-FR" sz="1400" b="0" dirty="0" err="1">
                <a:solidFill>
                  <a:srgbClr val="4EC9B0"/>
                </a:solidFill>
                <a:effectLst/>
                <a:latin typeface="Consolas" panose="020B0609020204030204" pitchFamily="49" charset="0"/>
              </a:rPr>
              <a:t>boolean</a:t>
            </a:r>
            <a:r>
              <a:rPr lang="fr-FR" sz="1400" b="0" dirty="0">
                <a:solidFill>
                  <a:srgbClr val="D4D4D4"/>
                </a:solidFill>
                <a:effectLst/>
                <a:latin typeface="Consolas" panose="020B0609020204030204" pitchFamily="49" charset="0"/>
              </a:rPr>
              <a:t>&gt; {</a:t>
            </a: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return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new</a:t>
            </a:r>
            <a:r>
              <a:rPr lang="fr-FR" sz="1400" b="0" dirty="0">
                <a:solidFill>
                  <a:srgbClr val="D4D4D4"/>
                </a:solidFill>
                <a:effectLst/>
                <a:latin typeface="Consolas" panose="020B0609020204030204" pitchFamily="49" charset="0"/>
              </a:rPr>
              <a:t> </a:t>
            </a:r>
            <a:r>
              <a:rPr lang="fr-FR" sz="1400" b="0" dirty="0">
                <a:solidFill>
                  <a:srgbClr val="4EC9B0"/>
                </a:solidFill>
                <a:effectLst/>
                <a:latin typeface="Consolas" panose="020B0609020204030204" pitchFamily="49" charset="0"/>
              </a:rPr>
              <a:t>Promise</a:t>
            </a:r>
            <a:r>
              <a:rPr lang="fr-FR" sz="1400" b="0" dirty="0">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resolve</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reject</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=&gt;</a:t>
            </a:r>
            <a:r>
              <a:rPr lang="fr-FR" sz="1400" b="0" dirty="0">
                <a:solidFill>
                  <a:srgbClr val="D4D4D4"/>
                </a:solidFill>
                <a:effectLst/>
                <a:latin typeface="Consolas" panose="020B0609020204030204" pitchFamily="49" charset="0"/>
              </a:rPr>
              <a:t> {</a:t>
            </a:r>
          </a:p>
          <a:p>
            <a:r>
              <a:rPr lang="fr-FR" sz="1200" b="0" dirty="0">
                <a:solidFill>
                  <a:srgbClr val="6A9955"/>
                </a:solidFill>
                <a:effectLst/>
                <a:latin typeface="Consolas" panose="020B0609020204030204" pitchFamily="49" charset="0"/>
              </a:rPr>
              <a:t>       // Temps de pause pour simuler un calcul long -- SLEEP 4 SECONDES</a:t>
            </a:r>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setTimeout</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function</a:t>
            </a:r>
            <a:r>
              <a:rPr lang="fr-FR" sz="1400" b="0" dirty="0">
                <a:solidFill>
                  <a:srgbClr val="D4D4D4"/>
                </a:solidFill>
                <a:effectLst/>
                <a:latin typeface="Consolas" panose="020B0609020204030204" pitchFamily="49" charset="0"/>
              </a:rPr>
              <a:t> () {</a:t>
            </a:r>
          </a:p>
          <a:p>
            <a:endParaRPr lang="fr-FR" sz="1400" b="0" dirty="0">
              <a:solidFill>
                <a:srgbClr val="D4D4D4"/>
              </a:solidFill>
              <a:effectLst/>
              <a:latin typeface="Consolas" panose="020B0609020204030204" pitchFamily="49" charset="0"/>
            </a:endParaRPr>
          </a:p>
          <a:p>
            <a:r>
              <a:rPr lang="fr-FR" sz="1400" b="0" dirty="0">
                <a:solidFill>
                  <a:srgbClr val="D4D4D4"/>
                </a:solidFill>
                <a:effectLst/>
                <a:latin typeface="Consolas" panose="020B0609020204030204" pitchFamily="49" charset="0"/>
              </a:rPr>
              <a:t>        </a:t>
            </a:r>
            <a:r>
              <a:rPr lang="fr-FR" sz="1400" b="0" dirty="0">
                <a:solidFill>
                  <a:srgbClr val="C586C0"/>
                </a:solidFill>
                <a:effectLst/>
                <a:latin typeface="Consolas" panose="020B0609020204030204" pitchFamily="49" charset="0"/>
              </a:rPr>
              <a:t>if</a:t>
            </a:r>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&amp;&amp; </a:t>
            </a:r>
            <a:r>
              <a:rPr lang="fr-FR" sz="1400" b="0" dirty="0" err="1">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 { </a:t>
            </a:r>
            <a:r>
              <a:rPr lang="fr-FR" sz="1400" b="0" dirty="0" err="1">
                <a:solidFill>
                  <a:srgbClr val="DCDCAA"/>
                </a:solidFill>
                <a:effectLst/>
                <a:latin typeface="Consolas" panose="020B0609020204030204" pitchFamily="49" charset="0"/>
              </a:rPr>
              <a:t>resolve</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true</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resolve</a:t>
            </a:r>
            <a:r>
              <a:rPr lang="fr-FR" sz="1400" b="0" dirty="0">
                <a:solidFill>
                  <a:srgbClr val="D4D4D4"/>
                </a:solidFill>
                <a:effectLst/>
                <a:latin typeface="Consolas" panose="020B0609020204030204" pitchFamily="49" charset="0"/>
              </a:rPr>
              <a:t>(</a:t>
            </a:r>
            <a:r>
              <a:rPr lang="fr-FR" sz="1400" b="0" dirty="0">
                <a:solidFill>
                  <a:srgbClr val="569CD6"/>
                </a:solidFill>
                <a:effectLst/>
                <a:latin typeface="Consolas" panose="020B0609020204030204" pitchFamily="49" charset="0"/>
              </a:rPr>
              <a:t>false</a:t>
            </a:r>
            <a:r>
              <a:rPr lang="fr-FR" sz="1400" b="0" dirty="0">
                <a:solidFill>
                  <a:srgbClr val="D4D4D4"/>
                </a:solidFill>
                <a:effectLst/>
                <a:latin typeface="Consolas" panose="020B0609020204030204" pitchFamily="49" charset="0"/>
              </a:rPr>
              <a:t>); </a:t>
            </a:r>
          </a:p>
          <a:p>
            <a:r>
              <a:rPr lang="fr-FR" sz="1400" dirty="0">
                <a:solidFill>
                  <a:srgbClr val="D4D4D4"/>
                </a:solidFill>
                <a:latin typeface="Consolas" panose="020B0609020204030204" pitchFamily="49" charset="0"/>
              </a:rPr>
              <a:t>      </a:t>
            </a:r>
            <a:r>
              <a:rPr lang="fr-FR" sz="1400" b="0" dirty="0">
                <a:solidFill>
                  <a:srgbClr val="D4D4D4"/>
                </a:solidFill>
                <a:effectLst/>
                <a:latin typeface="Consolas" panose="020B0609020204030204" pitchFamily="49" charset="0"/>
              </a:rPr>
              <a:t>}, </a:t>
            </a:r>
            <a:r>
              <a:rPr lang="fr-FR" sz="1400" b="0" dirty="0">
                <a:solidFill>
                  <a:srgbClr val="B5CEA8"/>
                </a:solidFill>
                <a:effectLst/>
                <a:latin typeface="Consolas" panose="020B0609020204030204" pitchFamily="49" charset="0"/>
              </a:rPr>
              <a:t>4000</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7075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501053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Lorsqu’une méthode appelle une fonction qui retourne une promesse, cette dernière est retournée de manière synchrone</a:t>
            </a: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342900" indent="-342900">
              <a:lnSpc>
                <a:spcPct val="120000"/>
              </a:lnSpc>
              <a:buFont typeface="Arial" panose="020B0604020202020204" pitchFamily="34" charset="0"/>
              <a:buChar char="•"/>
            </a:pPr>
            <a:endParaRPr lang="fr-FR" sz="2400" spc="-1" dirty="0">
              <a:solidFill>
                <a:srgbClr val="343642"/>
              </a:solidFill>
              <a:latin typeface="Segoe UI"/>
            </a:endParaRPr>
          </a:p>
          <a:p>
            <a:pPr marL="342900" indent="-342900">
              <a:lnSpc>
                <a:spcPct val="120000"/>
              </a:lnSpc>
              <a:buFont typeface="Arial" panose="020B0604020202020204" pitchFamily="34" charset="0"/>
              <a:buChar char="•"/>
            </a:pPr>
            <a:endParaRPr lang="fr-FR" sz="1600" spc="-1" dirty="0">
              <a:solidFill>
                <a:srgbClr val="343642"/>
              </a:solidFill>
              <a:latin typeface="Segoe UI"/>
            </a:endParaRPr>
          </a:p>
          <a:p>
            <a:pPr marL="342900" indent="-342900">
              <a:lnSpc>
                <a:spcPct val="120000"/>
              </a:lnSpc>
              <a:buFont typeface="Arial" panose="020B0604020202020204" pitchFamily="34" charset="0"/>
              <a:buChar char="•"/>
            </a:pPr>
            <a:r>
              <a:rPr lang="fr-FR" sz="2400" i="0" dirty="0">
                <a:solidFill>
                  <a:srgbClr val="333333"/>
                </a:solidFill>
                <a:effectLst/>
                <a:latin typeface="Segoe UI" panose="020B0502040204020203" pitchFamily="34" charset="0"/>
                <a:cs typeface="Segoe UI" panose="020B0502040204020203" pitchFamily="34" charset="0"/>
              </a:rPr>
              <a:t>Les promesses garantissent :</a:t>
            </a:r>
            <a:endParaRPr lang="fr-FR" sz="1800" i="0" dirty="0">
              <a:solidFill>
                <a:srgbClr val="333333"/>
              </a:solidFill>
              <a:effectLst/>
              <a:latin typeface="Segoe UI" panose="020B0502040204020203" pitchFamily="34" charset="0"/>
              <a:cs typeface="Segoe UI" panose="020B0502040204020203" pitchFamily="34" charset="0"/>
            </a:endParaRPr>
          </a:p>
          <a:p>
            <a:pPr marL="800100" lvl="1" indent="-342900">
              <a:lnSpc>
                <a:spcPct val="120000"/>
              </a:lnSpc>
              <a:buFont typeface="Arial" panose="020B0604020202020204" pitchFamily="34" charset="0"/>
              <a:buChar char="•"/>
            </a:pPr>
            <a:r>
              <a:rPr lang="fr-FR" i="0" dirty="0">
                <a:solidFill>
                  <a:srgbClr val="333333"/>
                </a:solidFill>
                <a:effectLst/>
                <a:latin typeface="Segoe UI" panose="020B0502040204020203" pitchFamily="34" charset="0"/>
                <a:cs typeface="Segoe UI" panose="020B0502040204020203" pitchFamily="34" charset="0"/>
              </a:rPr>
              <a:t>Que les callback ajoutés avec </a:t>
            </a:r>
            <a:r>
              <a:rPr lang="fr-FR" i="0" dirty="0" err="1">
                <a:solidFill>
                  <a:srgbClr val="333333"/>
                </a:solidFill>
                <a:effectLst/>
                <a:latin typeface="Segoe UI" panose="020B0502040204020203" pitchFamily="34" charset="0"/>
                <a:cs typeface="Segoe UI" panose="020B0502040204020203" pitchFamily="34" charset="0"/>
              </a:rPr>
              <a:t>then</a:t>
            </a:r>
            <a:r>
              <a:rPr lang="fr-FR" i="0" dirty="0">
                <a:solidFill>
                  <a:srgbClr val="333333"/>
                </a:solidFill>
                <a:effectLst/>
                <a:latin typeface="Segoe UI" panose="020B0502040204020203" pitchFamily="34" charset="0"/>
                <a:cs typeface="Segoe UI" panose="020B0502040204020203" pitchFamily="34" charset="0"/>
              </a:rPr>
              <a:t> seront appelés</a:t>
            </a:r>
          </a:p>
          <a:p>
            <a:pPr marL="800100" lvl="1" indent="-342900">
              <a:lnSpc>
                <a:spcPct val="120000"/>
              </a:lnSpc>
              <a:buFont typeface="Arial" panose="020B0604020202020204" pitchFamily="34" charset="0"/>
              <a:buChar char="•"/>
            </a:pPr>
            <a:r>
              <a:rPr lang="fr-FR" dirty="0">
                <a:solidFill>
                  <a:srgbClr val="333333"/>
                </a:solidFill>
                <a:latin typeface="Segoe UI" panose="020B0502040204020203" pitchFamily="34" charset="0"/>
                <a:cs typeface="Segoe UI" panose="020B0502040204020203" pitchFamily="34" charset="0"/>
              </a:rPr>
              <a:t>Y compris après le succès ou l’échec de l’opération asynchrone</a:t>
            </a:r>
            <a:endParaRPr lang="fr-FR" spc="-1" dirty="0">
              <a:solidFill>
                <a:srgbClr val="343642"/>
              </a:solidFill>
              <a:latin typeface="Segoe UI"/>
            </a:endParaRPr>
          </a:p>
        </p:txBody>
      </p:sp>
      <p:cxnSp>
        <p:nvCxnSpPr>
          <p:cNvPr id="18" name="Connecteur droit 17">
            <a:extLst>
              <a:ext uri="{FF2B5EF4-FFF2-40B4-BE49-F238E27FC236}">
                <a16:creationId xmlns:a16="http://schemas.microsoft.com/office/drawing/2014/main" id="{034EC5F6-964B-2C09-6B47-ACA4083E6AAB}"/>
              </a:ext>
            </a:extLst>
          </p:cNvPr>
          <p:cNvCxnSpPr/>
          <p:nvPr/>
        </p:nvCxnSpPr>
        <p:spPr>
          <a:xfrm>
            <a:off x="3572112" y="2945233"/>
            <a:ext cx="3822700" cy="0"/>
          </a:xfrm>
          <a:prstGeom prst="line">
            <a:avLst/>
          </a:prstGeom>
          <a:ln w="5715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8C1C99F-A28C-AB41-EFFE-05489F44A2B2}"/>
              </a:ext>
            </a:extLst>
          </p:cNvPr>
          <p:cNvCxnSpPr>
            <a:cxnSpLocks/>
          </p:cNvCxnSpPr>
          <p:nvPr/>
        </p:nvCxnSpPr>
        <p:spPr>
          <a:xfrm flipV="1">
            <a:off x="7577287" y="2653133"/>
            <a:ext cx="825500" cy="292100"/>
          </a:xfrm>
          <a:prstGeom prst="line">
            <a:avLst/>
          </a:prstGeom>
          <a:ln w="57150">
            <a:solidFill>
              <a:srgbClr val="4AA5B7"/>
            </a:solidFill>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C7F82474-8E05-B259-3D0F-33FDB53A3F14}"/>
              </a:ext>
            </a:extLst>
          </p:cNvPr>
          <p:cNvCxnSpPr>
            <a:cxnSpLocks/>
          </p:cNvCxnSpPr>
          <p:nvPr/>
        </p:nvCxnSpPr>
        <p:spPr>
          <a:xfrm>
            <a:off x="7577287" y="2945233"/>
            <a:ext cx="774700" cy="355600"/>
          </a:xfrm>
          <a:prstGeom prst="line">
            <a:avLst/>
          </a:prstGeom>
          <a:ln w="57150">
            <a:solidFill>
              <a:srgbClr val="4AA5B7"/>
            </a:solidFill>
          </a:ln>
        </p:spPr>
        <p:style>
          <a:lnRef idx="1">
            <a:schemeClr val="accent1"/>
          </a:lnRef>
          <a:fillRef idx="0">
            <a:schemeClr val="accent1"/>
          </a:fillRef>
          <a:effectRef idx="0">
            <a:schemeClr val="accent1"/>
          </a:effectRef>
          <a:fontRef idx="minor">
            <a:schemeClr val="tx1"/>
          </a:fontRef>
        </p:style>
      </p:cxn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des promesses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19" name="Ellipse 18">
            <a:extLst>
              <a:ext uri="{FF2B5EF4-FFF2-40B4-BE49-F238E27FC236}">
                <a16:creationId xmlns:a16="http://schemas.microsoft.com/office/drawing/2014/main" id="{AAD00925-A727-23B8-6B64-1F78990A1E8F}"/>
              </a:ext>
            </a:extLst>
          </p:cNvPr>
          <p:cNvSpPr/>
          <p:nvPr/>
        </p:nvSpPr>
        <p:spPr>
          <a:xfrm>
            <a:off x="7310587" y="2824583"/>
            <a:ext cx="266700" cy="241300"/>
          </a:xfrm>
          <a:prstGeom prst="ellipse">
            <a:avLst/>
          </a:prstGeom>
          <a:solidFill>
            <a:srgbClr val="3B518E"/>
          </a:solidFill>
          <a:ln>
            <a:solidFill>
              <a:srgbClr val="3B5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FDFD1856-45F1-5ECC-67F6-6F8C5687A6F1}"/>
              </a:ext>
            </a:extLst>
          </p:cNvPr>
          <p:cNvSpPr txBox="1"/>
          <p:nvPr/>
        </p:nvSpPr>
        <p:spPr>
          <a:xfrm>
            <a:off x="8413018" y="2437670"/>
            <a:ext cx="914400" cy="425050"/>
          </a:xfrm>
          <a:prstGeom prst="rect">
            <a:avLst/>
          </a:prstGeom>
        </p:spPr>
        <p:txBody>
          <a:bodyPr vert="horz" wrap="none" lIns="91440" tIns="45720" rIns="91440" bIns="45720" rtlCol="0" anchor="b">
            <a:normAutofit lnSpcReduction="10000"/>
          </a:bodyPr>
          <a:lstStyle/>
          <a:p>
            <a:r>
              <a:rPr lang="fr-FR" sz="2400" dirty="0">
                <a:solidFill>
                  <a:srgbClr val="FF0000"/>
                </a:solidFill>
                <a:latin typeface="Segoe UI" panose="020B0502040204020203" pitchFamily="34" charset="0"/>
                <a:cs typeface="Segoe UI" panose="020B0502040204020203" pitchFamily="34" charset="0"/>
              </a:rPr>
              <a:t>Catch </a:t>
            </a:r>
            <a:r>
              <a:rPr lang="fr-FR" sz="2400" dirty="0">
                <a:solidFill>
                  <a:srgbClr val="2F3240"/>
                </a:solidFill>
                <a:latin typeface="Segoe UI" panose="020B0502040204020203" pitchFamily="34" charset="0"/>
                <a:cs typeface="Segoe UI" panose="020B0502040204020203" pitchFamily="34" charset="0"/>
              </a:rPr>
              <a:t>[Fail]</a:t>
            </a:r>
          </a:p>
        </p:txBody>
      </p:sp>
      <p:sp>
        <p:nvSpPr>
          <p:cNvPr id="26" name="ZoneTexte 25">
            <a:extLst>
              <a:ext uri="{FF2B5EF4-FFF2-40B4-BE49-F238E27FC236}">
                <a16:creationId xmlns:a16="http://schemas.microsoft.com/office/drawing/2014/main" id="{09A4AE41-09E0-D576-8E9D-00AA9497DDD2}"/>
              </a:ext>
            </a:extLst>
          </p:cNvPr>
          <p:cNvSpPr txBox="1"/>
          <p:nvPr/>
        </p:nvSpPr>
        <p:spPr>
          <a:xfrm>
            <a:off x="8413018" y="3088308"/>
            <a:ext cx="914400" cy="425050"/>
          </a:xfrm>
          <a:prstGeom prst="rect">
            <a:avLst/>
          </a:prstGeom>
        </p:spPr>
        <p:txBody>
          <a:bodyPr vert="horz" wrap="none" lIns="91440" tIns="45720" rIns="91440" bIns="45720" rtlCol="0" anchor="b">
            <a:normAutofit lnSpcReduction="10000"/>
          </a:bodyPr>
          <a:lstStyle/>
          <a:p>
            <a:r>
              <a:rPr lang="fr-FR" sz="2400" dirty="0" err="1">
                <a:solidFill>
                  <a:srgbClr val="95B258"/>
                </a:solidFill>
                <a:latin typeface="Segoe UI" panose="020B0502040204020203" pitchFamily="34" charset="0"/>
                <a:cs typeface="Segoe UI" panose="020B0502040204020203" pitchFamily="34" charset="0"/>
              </a:rPr>
              <a:t>Success</a:t>
            </a:r>
            <a:r>
              <a:rPr lang="fr-FR" sz="2400" dirty="0">
                <a:solidFill>
                  <a:srgbClr val="FF0000"/>
                </a:solidFill>
                <a:latin typeface="Segoe UI" panose="020B0502040204020203" pitchFamily="34" charset="0"/>
                <a:cs typeface="Segoe UI" panose="020B0502040204020203" pitchFamily="34" charset="0"/>
              </a:rPr>
              <a:t> </a:t>
            </a:r>
            <a:r>
              <a:rPr lang="fr-FR" sz="2400" dirty="0">
                <a:solidFill>
                  <a:srgbClr val="2F3240"/>
                </a:solidFill>
                <a:latin typeface="Segoe UI" panose="020B0502040204020203" pitchFamily="34" charset="0"/>
                <a:cs typeface="Segoe UI" panose="020B0502040204020203" pitchFamily="34" charset="0"/>
              </a:rPr>
              <a:t>[data]</a:t>
            </a:r>
          </a:p>
        </p:txBody>
      </p:sp>
      <p:sp>
        <p:nvSpPr>
          <p:cNvPr id="29" name="ZoneTexte 28">
            <a:extLst>
              <a:ext uri="{FF2B5EF4-FFF2-40B4-BE49-F238E27FC236}">
                <a16:creationId xmlns:a16="http://schemas.microsoft.com/office/drawing/2014/main" id="{5092FE7E-C0B7-96F5-5902-537916A2726C}"/>
              </a:ext>
            </a:extLst>
          </p:cNvPr>
          <p:cNvSpPr txBox="1"/>
          <p:nvPr/>
        </p:nvSpPr>
        <p:spPr>
          <a:xfrm>
            <a:off x="6986737" y="2465540"/>
            <a:ext cx="914400" cy="425050"/>
          </a:xfrm>
          <a:prstGeom prst="rect">
            <a:avLst/>
          </a:prstGeom>
        </p:spPr>
        <p:txBody>
          <a:bodyPr vert="horz" wrap="none" lIns="91440" tIns="45720" rIns="91440" bIns="45720" rtlCol="0" anchor="b">
            <a:normAutofit lnSpcReduction="10000"/>
          </a:bodyPr>
          <a:lstStyle/>
          <a:p>
            <a:r>
              <a:rPr lang="fr-FR" sz="2400" dirty="0" err="1">
                <a:solidFill>
                  <a:srgbClr val="2F3240"/>
                </a:solidFill>
                <a:latin typeface="Segoe UI" panose="020B0502040204020203" pitchFamily="34" charset="0"/>
                <a:cs typeface="Segoe UI" panose="020B0502040204020203" pitchFamily="34" charset="0"/>
              </a:rPr>
              <a:t>Then</a:t>
            </a:r>
            <a:endParaRPr lang="fr-FR" sz="2400" dirty="0">
              <a:solidFill>
                <a:srgbClr val="2F3240"/>
              </a:solidFill>
              <a:latin typeface="Segoe UI" panose="020B0502040204020203" pitchFamily="34" charset="0"/>
              <a:cs typeface="Segoe UI" panose="020B0502040204020203" pitchFamily="34" charset="0"/>
            </a:endParaRPr>
          </a:p>
        </p:txBody>
      </p:sp>
      <p:sp>
        <p:nvSpPr>
          <p:cNvPr id="30" name="ZoneTexte 29">
            <a:extLst>
              <a:ext uri="{FF2B5EF4-FFF2-40B4-BE49-F238E27FC236}">
                <a16:creationId xmlns:a16="http://schemas.microsoft.com/office/drawing/2014/main" id="{9E07B015-5D44-DFC5-7BBB-3094F291C415}"/>
              </a:ext>
            </a:extLst>
          </p:cNvPr>
          <p:cNvSpPr txBox="1"/>
          <p:nvPr/>
        </p:nvSpPr>
        <p:spPr>
          <a:xfrm>
            <a:off x="3506875" y="2492862"/>
            <a:ext cx="914400" cy="425050"/>
          </a:xfrm>
          <a:prstGeom prst="rect">
            <a:avLst/>
          </a:prstGeom>
        </p:spPr>
        <p:txBody>
          <a:bodyPr vert="horz" wrap="none" lIns="91440" tIns="45720" rIns="91440" bIns="45720" rtlCol="0" anchor="b">
            <a:normAutofit lnSpcReduction="10000"/>
          </a:bodyPr>
          <a:lstStyle/>
          <a:p>
            <a:r>
              <a:rPr lang="fr-FR" sz="2400" dirty="0">
                <a:solidFill>
                  <a:srgbClr val="2F3240"/>
                </a:solidFill>
                <a:latin typeface="Segoe UI" panose="020B0502040204020203" pitchFamily="34" charset="0"/>
                <a:cs typeface="Segoe UI" panose="020B0502040204020203" pitchFamily="34" charset="0"/>
              </a:rPr>
              <a:t>Promise</a:t>
            </a:r>
          </a:p>
        </p:txBody>
      </p:sp>
      <p:sp>
        <p:nvSpPr>
          <p:cNvPr id="32" name="ZoneTexte 31">
            <a:extLst>
              <a:ext uri="{FF2B5EF4-FFF2-40B4-BE49-F238E27FC236}">
                <a16:creationId xmlns:a16="http://schemas.microsoft.com/office/drawing/2014/main" id="{2BBD83F9-1314-71EC-26C4-740DCFCCBF5E}"/>
              </a:ext>
            </a:extLst>
          </p:cNvPr>
          <p:cNvSpPr txBox="1"/>
          <p:nvPr/>
        </p:nvSpPr>
        <p:spPr>
          <a:xfrm>
            <a:off x="3506875" y="3486400"/>
            <a:ext cx="7353300" cy="1600438"/>
          </a:xfrm>
          <a:prstGeom prst="rect">
            <a:avLst/>
          </a:prstGeom>
          <a:solidFill>
            <a:srgbClr val="011F39"/>
          </a:solidFill>
        </p:spPr>
        <p:txBody>
          <a:bodyPr wrap="square">
            <a:spAutoFit/>
          </a:bodyPr>
          <a:lstStyle/>
          <a:p>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seConnecter</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"--DEBUT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userService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connexionUtilisateur</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this</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then</a:t>
            </a:r>
            <a:r>
              <a:rPr lang="fr-FR" sz="1400" b="0" dirty="0">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res</a:t>
            </a:r>
            <a:r>
              <a:rPr lang="fr-FR" sz="1400" b="0" dirty="0">
                <a:solidFill>
                  <a:srgbClr val="D4D4D4"/>
                </a:solidFill>
                <a:effectLst/>
                <a:latin typeface="Consolas" panose="020B0609020204030204" pitchFamily="49" charset="0"/>
              </a:rPr>
              <a:t>: </a:t>
            </a:r>
            <a:r>
              <a:rPr lang="fr-FR" sz="1400" b="0" dirty="0" err="1">
                <a:solidFill>
                  <a:srgbClr val="4EC9B0"/>
                </a:solidFill>
                <a:effectLst/>
                <a:latin typeface="Consolas" panose="020B0609020204030204" pitchFamily="49" charset="0"/>
              </a:rPr>
              <a:t>boolean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=&gt;</a:t>
            </a:r>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res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DCDCAA"/>
                </a:solidFill>
                <a:effectLst/>
                <a:latin typeface="Consolas" panose="020B0609020204030204" pitchFamily="49" charset="0"/>
              </a:rPr>
              <a:t>catch</a:t>
            </a:r>
            <a:r>
              <a:rPr lang="fr-FR" sz="1400" b="0" dirty="0">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=&gt;</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console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"FIN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 --"</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p:txBody>
      </p:sp>
      <p:sp>
        <p:nvSpPr>
          <p:cNvPr id="35" name="ZoneTexte 34">
            <a:extLst>
              <a:ext uri="{FF2B5EF4-FFF2-40B4-BE49-F238E27FC236}">
                <a16:creationId xmlns:a16="http://schemas.microsoft.com/office/drawing/2014/main" id="{82313699-3A91-7D6F-2290-60562D8D1F6F}"/>
              </a:ext>
            </a:extLst>
          </p:cNvPr>
          <p:cNvSpPr txBox="1"/>
          <p:nvPr/>
        </p:nvSpPr>
        <p:spPr>
          <a:xfrm>
            <a:off x="279660" y="4125972"/>
            <a:ext cx="2926941" cy="738664"/>
          </a:xfrm>
          <a:prstGeom prst="rect">
            <a:avLst/>
          </a:prstGeom>
          <a:solidFill>
            <a:srgbClr val="2F3240"/>
          </a:solidFill>
        </p:spPr>
        <p:txBody>
          <a:bodyPr wrap="square">
            <a:spAutoFit/>
          </a:bodyPr>
          <a:lstStyle/>
          <a:p>
            <a:r>
              <a:rPr lang="fr-FR" sz="1400" dirty="0">
                <a:solidFill>
                  <a:srgbClr val="FFFFFF"/>
                </a:solidFill>
              </a:rPr>
              <a:t>--DEBUT de la méthode </a:t>
            </a:r>
            <a:r>
              <a:rPr lang="fr-FR" sz="1400" dirty="0" err="1">
                <a:solidFill>
                  <a:srgbClr val="FFFFFF"/>
                </a:solidFill>
              </a:rPr>
              <a:t>seConnecter</a:t>
            </a:r>
            <a:endParaRPr lang="fr-FR" sz="1400" dirty="0">
              <a:solidFill>
                <a:srgbClr val="FFFFFF"/>
              </a:solidFill>
            </a:endParaRPr>
          </a:p>
          <a:p>
            <a:r>
              <a:rPr lang="fr-FR" sz="1400" dirty="0">
                <a:solidFill>
                  <a:srgbClr val="FFFFFF"/>
                </a:solidFill>
              </a:rPr>
              <a:t>FIN de la méthode </a:t>
            </a:r>
            <a:r>
              <a:rPr lang="fr-FR" sz="1400" dirty="0" err="1">
                <a:solidFill>
                  <a:srgbClr val="FFFFFF"/>
                </a:solidFill>
              </a:rPr>
              <a:t>seConnecter</a:t>
            </a:r>
            <a:r>
              <a:rPr lang="fr-FR" sz="1400" dirty="0">
                <a:solidFill>
                  <a:srgbClr val="FFFFFF"/>
                </a:solidFill>
              </a:rPr>
              <a:t> –</a:t>
            </a:r>
          </a:p>
          <a:p>
            <a:r>
              <a:rPr lang="fr-FR" sz="1400" dirty="0" err="1">
                <a:solidFill>
                  <a:srgbClr val="FFFFFF"/>
                </a:solidFill>
              </a:rPr>
              <a:t>true</a:t>
            </a:r>
            <a:endParaRPr lang="fr-FR" sz="1400" dirty="0">
              <a:solidFill>
                <a:srgbClr val="FFFFFF"/>
              </a:solidFill>
            </a:endParaRPr>
          </a:p>
        </p:txBody>
      </p:sp>
    </p:spTree>
    <p:extLst>
      <p:ext uri="{BB962C8B-B14F-4D97-AF65-F5344CB8AC3E}">
        <p14:creationId xmlns:p14="http://schemas.microsoft.com/office/powerpoint/2010/main" val="54501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1380827"/>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lnSpc>
                <a:spcPct val="120000"/>
              </a:lnSpc>
              <a:buFont typeface="Arial" panose="020B0604020202020204" pitchFamily="34" charset="0"/>
              <a:buChar char="•"/>
            </a:pPr>
            <a:r>
              <a:rPr lang="fr-FR" sz="2400" spc="-1" dirty="0">
                <a:solidFill>
                  <a:srgbClr val="343642"/>
                </a:solidFill>
                <a:latin typeface="Segoe UI"/>
              </a:rPr>
              <a:t>Lorsqu’il est nécessaire d’attendre le retour d’une promesse avant de continuer l’exécution, il est possible d’utiliser les mots-clés </a:t>
            </a:r>
            <a:r>
              <a:rPr lang="fr-FR" sz="2400" spc="-1" dirty="0" err="1">
                <a:solidFill>
                  <a:srgbClr val="95B258"/>
                </a:solidFill>
                <a:latin typeface="Segoe UI"/>
              </a:rPr>
              <a:t>async</a:t>
            </a:r>
            <a:r>
              <a:rPr lang="fr-FR" sz="2400" spc="-1" dirty="0">
                <a:solidFill>
                  <a:srgbClr val="95B258"/>
                </a:solidFill>
                <a:latin typeface="Segoe UI"/>
              </a:rPr>
              <a:t>/</a:t>
            </a:r>
            <a:r>
              <a:rPr lang="fr-FR" sz="2400" spc="-1" dirty="0" err="1">
                <a:solidFill>
                  <a:srgbClr val="95B258"/>
                </a:solidFill>
                <a:latin typeface="Segoe UI"/>
              </a:rPr>
              <a:t>await</a:t>
            </a:r>
            <a:endParaRPr lang="fr-FR" sz="2400" spc="-1" dirty="0">
              <a:solidFill>
                <a:srgbClr val="95B258"/>
              </a:solidFill>
              <a:latin typeface="Segoe UI"/>
            </a:endParaRPr>
          </a:p>
        </p:txBody>
      </p:sp>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Présentation des promesses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3" name="ZoneTexte 2">
            <a:extLst>
              <a:ext uri="{FF2B5EF4-FFF2-40B4-BE49-F238E27FC236}">
                <a16:creationId xmlns:a16="http://schemas.microsoft.com/office/drawing/2014/main" id="{74F3C166-44DB-4117-C4C9-1493A27E4A56}"/>
              </a:ext>
            </a:extLst>
          </p:cNvPr>
          <p:cNvSpPr txBox="1"/>
          <p:nvPr/>
        </p:nvSpPr>
        <p:spPr>
          <a:xfrm>
            <a:off x="3506875" y="2621060"/>
            <a:ext cx="8456525" cy="2246769"/>
          </a:xfrm>
          <a:prstGeom prst="rect">
            <a:avLst/>
          </a:prstGeom>
          <a:solidFill>
            <a:srgbClr val="011F39"/>
          </a:solidFill>
        </p:spPr>
        <p:txBody>
          <a:bodyPr wrap="square">
            <a:spAutoFit/>
          </a:bodyPr>
          <a:lstStyle/>
          <a:p>
            <a:r>
              <a:rPr lang="fr-FR" sz="1400" b="0" dirty="0">
                <a:solidFill>
                  <a:srgbClr val="569CD6"/>
                </a:solidFill>
                <a:effectLst/>
                <a:latin typeface="Consolas" panose="020B0609020204030204" pitchFamily="49" charset="0"/>
              </a:rPr>
              <a:t>public</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async</a:t>
            </a:r>
            <a:r>
              <a:rPr lang="fr-FR" sz="1400" b="0" dirty="0">
                <a:solidFill>
                  <a:srgbClr val="D4D4D4"/>
                </a:solidFill>
                <a:effectLst/>
                <a:latin typeface="Consolas" panose="020B0609020204030204" pitchFamily="49" charset="0"/>
              </a:rPr>
              <a:t> </a:t>
            </a:r>
            <a:r>
              <a:rPr lang="fr-FR" sz="1400" b="0" dirty="0" err="1">
                <a:solidFill>
                  <a:srgbClr val="DCDCAA"/>
                </a:solidFill>
                <a:effectLst/>
                <a:latin typeface="Consolas" panose="020B0609020204030204" pitchFamily="49" charset="0"/>
              </a:rPr>
              <a:t>seConnecter</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"--DEBUT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err="1">
                <a:solidFill>
                  <a:srgbClr val="C586C0"/>
                </a:solidFill>
                <a:effectLst/>
                <a:latin typeface="Consolas" panose="020B0609020204030204" pitchFamily="49" charset="0"/>
              </a:rPr>
              <a:t>try</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const</a:t>
            </a:r>
            <a:r>
              <a:rPr lang="fr-FR" sz="1400" b="0" dirty="0">
                <a:solidFill>
                  <a:srgbClr val="D4D4D4"/>
                </a:solidFill>
                <a:effectLst/>
                <a:latin typeface="Consolas" panose="020B0609020204030204" pitchFamily="49" charset="0"/>
              </a:rPr>
              <a:t> </a:t>
            </a:r>
            <a:r>
              <a:rPr lang="fr-FR" sz="1400" b="0" dirty="0" err="1">
                <a:solidFill>
                  <a:srgbClr val="4FC1FF"/>
                </a:solidFill>
                <a:effectLst/>
                <a:latin typeface="Consolas" panose="020B0609020204030204" pitchFamily="49" charset="0"/>
              </a:rPr>
              <a:t>res</a:t>
            </a:r>
            <a:r>
              <a:rPr lang="fr-FR" sz="1400" b="0" dirty="0">
                <a:solidFill>
                  <a:srgbClr val="D4D4D4"/>
                </a:solidFill>
                <a:effectLst/>
                <a:latin typeface="Consolas" panose="020B0609020204030204" pitchFamily="49" charset="0"/>
              </a:rPr>
              <a:t> = </a:t>
            </a:r>
            <a:r>
              <a:rPr lang="fr-FR" sz="1400" b="0" dirty="0" err="1">
                <a:solidFill>
                  <a:srgbClr val="C586C0"/>
                </a:solidFill>
                <a:effectLst/>
                <a:latin typeface="Consolas" panose="020B0609020204030204" pitchFamily="49" charset="0"/>
              </a:rPr>
              <a:t>await</a:t>
            </a:r>
            <a:r>
              <a:rPr lang="fr-FR" sz="1400" b="0" dirty="0">
                <a:solidFill>
                  <a:srgbClr val="D4D4D4"/>
                </a:solidFill>
                <a:effectLst/>
                <a:latin typeface="Consolas" panose="020B0609020204030204" pitchFamily="49" charset="0"/>
              </a:rPr>
              <a:t> </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userService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connexionUtilisateur</a:t>
            </a:r>
            <a:r>
              <a:rPr lang="fr-FR" sz="1400" b="0" dirty="0">
                <a:solidFill>
                  <a:srgbClr val="D4D4D4"/>
                </a:solidFill>
                <a:effectLst/>
                <a:latin typeface="Consolas" panose="020B0609020204030204" pitchFamily="49" charset="0"/>
              </a:rPr>
              <a:t>(</a:t>
            </a:r>
            <a:r>
              <a:rPr lang="fr-FR" sz="1400" b="0" dirty="0" err="1">
                <a:solidFill>
                  <a:srgbClr val="569CD6"/>
                </a:solidFill>
                <a:effectLst/>
                <a:latin typeface="Consolas" panose="020B0609020204030204" pitchFamily="49" charset="0"/>
              </a:rPr>
              <a:t>this</a:t>
            </a:r>
            <a:r>
              <a:rPr lang="fr-FR" sz="1400" b="0" dirty="0" err="1">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login</a:t>
            </a:r>
            <a:r>
              <a:rPr lang="fr-FR" sz="1400" b="0" dirty="0">
                <a:solidFill>
                  <a:srgbClr val="D4D4D4"/>
                </a:solidFill>
                <a:effectLst/>
                <a:latin typeface="Consolas" panose="020B0609020204030204" pitchFamily="49" charset="0"/>
              </a:rPr>
              <a:t>, </a:t>
            </a:r>
            <a:r>
              <a:rPr lang="fr-FR" sz="1400" b="0" dirty="0">
                <a:solidFill>
                  <a:srgbClr val="569CD6"/>
                </a:solidFill>
                <a:effectLst/>
                <a:latin typeface="Consolas" panose="020B0609020204030204" pitchFamily="49" charset="0"/>
              </a:rPr>
              <a:t>this</a:t>
            </a:r>
            <a:r>
              <a:rPr lang="fr-FR" sz="1400" b="0" dirty="0">
                <a:solidFill>
                  <a:srgbClr val="D4D4D4"/>
                </a:solidFill>
                <a:effectLst/>
                <a:latin typeface="Consolas" panose="020B0609020204030204" pitchFamily="49" charset="0"/>
              </a:rPr>
              <a:t>.</a:t>
            </a:r>
            <a:r>
              <a:rPr lang="fr-FR" sz="1400" b="0" dirty="0">
                <a:solidFill>
                  <a:srgbClr val="9CDCFE"/>
                </a:solidFill>
                <a:effectLst/>
                <a:latin typeface="Consolas" panose="020B0609020204030204" pitchFamily="49" charset="0"/>
              </a:rPr>
              <a:t>pwd</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err="1">
                <a:solidFill>
                  <a:srgbClr val="4FC1FF"/>
                </a:solidFill>
                <a:effectLst/>
                <a:latin typeface="Consolas" panose="020B0609020204030204" pitchFamily="49" charset="0"/>
              </a:rPr>
              <a:t>res</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 </a:t>
            </a:r>
            <a:r>
              <a:rPr lang="fr-FR" sz="1400" b="0" dirty="0">
                <a:solidFill>
                  <a:srgbClr val="C586C0"/>
                </a:solidFill>
                <a:effectLst/>
                <a:latin typeface="Consolas" panose="020B0609020204030204" pitchFamily="49" charset="0"/>
              </a:rPr>
              <a:t>catch</a:t>
            </a:r>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err="1">
                <a:solidFill>
                  <a:srgbClr val="9CDCFE"/>
                </a:solidFill>
                <a:effectLst/>
                <a:latin typeface="Consolas" panose="020B0609020204030204" pitchFamily="49" charset="0"/>
              </a:rPr>
              <a:t>console</a:t>
            </a:r>
            <a:r>
              <a:rPr lang="fr-FR" sz="1400" b="0" dirty="0" err="1">
                <a:solidFill>
                  <a:srgbClr val="D4D4D4"/>
                </a:solidFill>
                <a:effectLst/>
                <a:latin typeface="Consolas" panose="020B0609020204030204" pitchFamily="49" charset="0"/>
              </a:rPr>
              <a:t>.</a:t>
            </a:r>
            <a:r>
              <a:rPr lang="fr-FR" sz="1400" b="0" dirty="0" err="1">
                <a:solidFill>
                  <a:srgbClr val="DCDCAA"/>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a:t>
            </a:r>
            <a:r>
              <a:rPr lang="fr-FR" sz="1400" b="0" dirty="0" err="1">
                <a:solidFill>
                  <a:srgbClr val="9CDCFE"/>
                </a:solidFill>
                <a:effectLst/>
                <a:latin typeface="Consolas" panose="020B0609020204030204" pitchFamily="49" charset="0"/>
              </a:rPr>
              <a:t>error</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a:p>
            <a:r>
              <a:rPr lang="fr-FR" sz="1400" b="0" dirty="0">
                <a:solidFill>
                  <a:srgbClr val="D4D4D4"/>
                </a:solidFill>
                <a:effectLst/>
                <a:latin typeface="Consolas" panose="020B0609020204030204" pitchFamily="49" charset="0"/>
              </a:rPr>
              <a:t>    </a:t>
            </a:r>
            <a:r>
              <a:rPr lang="fr-FR" sz="1400" b="0" dirty="0">
                <a:solidFill>
                  <a:srgbClr val="9CDCFE"/>
                </a:solidFill>
                <a:effectLst/>
                <a:latin typeface="Consolas" panose="020B0609020204030204" pitchFamily="49" charset="0"/>
              </a:rPr>
              <a:t>console</a:t>
            </a:r>
            <a:r>
              <a:rPr lang="fr-FR" sz="1400" b="0" dirty="0">
                <a:solidFill>
                  <a:srgbClr val="D4D4D4"/>
                </a:solidFill>
                <a:effectLst/>
                <a:latin typeface="Consolas" panose="020B0609020204030204" pitchFamily="49" charset="0"/>
              </a:rPr>
              <a:t>.</a:t>
            </a:r>
            <a:r>
              <a:rPr lang="fr-FR" sz="1400" b="0" dirty="0">
                <a:solidFill>
                  <a:srgbClr val="DCDCAA"/>
                </a:solidFill>
                <a:effectLst/>
                <a:latin typeface="Consolas" panose="020B0609020204030204" pitchFamily="49" charset="0"/>
              </a:rPr>
              <a:t>log</a:t>
            </a:r>
            <a:r>
              <a:rPr lang="fr-FR" sz="1400" b="0" dirty="0">
                <a:solidFill>
                  <a:srgbClr val="D4D4D4"/>
                </a:solidFill>
                <a:effectLst/>
                <a:latin typeface="Consolas" panose="020B0609020204030204" pitchFamily="49" charset="0"/>
              </a:rPr>
              <a:t>(</a:t>
            </a:r>
            <a:r>
              <a:rPr lang="fr-FR" sz="1400" b="0" dirty="0">
                <a:solidFill>
                  <a:srgbClr val="CE9178"/>
                </a:solidFill>
                <a:effectLst/>
                <a:latin typeface="Consolas" panose="020B0609020204030204" pitchFamily="49" charset="0"/>
              </a:rPr>
              <a:t>"FIN de la méthode </a:t>
            </a:r>
            <a:r>
              <a:rPr lang="fr-FR" sz="1400" b="0" dirty="0" err="1">
                <a:solidFill>
                  <a:srgbClr val="CE9178"/>
                </a:solidFill>
                <a:effectLst/>
                <a:latin typeface="Consolas" panose="020B0609020204030204" pitchFamily="49" charset="0"/>
              </a:rPr>
              <a:t>seConnecter</a:t>
            </a:r>
            <a:r>
              <a:rPr lang="fr-FR" sz="1400" b="0" dirty="0">
                <a:solidFill>
                  <a:srgbClr val="CE9178"/>
                </a:solidFill>
                <a:effectLst/>
                <a:latin typeface="Consolas" panose="020B0609020204030204" pitchFamily="49" charset="0"/>
              </a:rPr>
              <a:t> --"</a:t>
            </a:r>
            <a:r>
              <a:rPr lang="fr-FR" sz="1400" b="0" dirty="0">
                <a:solidFill>
                  <a:srgbClr val="D4D4D4"/>
                </a:solidFill>
                <a:effectLst/>
                <a:latin typeface="Consolas" panose="020B0609020204030204" pitchFamily="49" charset="0"/>
              </a:rPr>
              <a:t>);</a:t>
            </a:r>
          </a:p>
          <a:p>
            <a:r>
              <a:rPr lang="fr-FR" sz="1400" b="0" dirty="0">
                <a:solidFill>
                  <a:srgbClr val="D4D4D4"/>
                </a:solidFill>
                <a:effectLst/>
                <a:latin typeface="Consolas" panose="020B0609020204030204" pitchFamily="49" charset="0"/>
              </a:rPr>
              <a:t>  }</a:t>
            </a:r>
          </a:p>
        </p:txBody>
      </p:sp>
      <p:sp>
        <p:nvSpPr>
          <p:cNvPr id="4" name="ZoneTexte 3">
            <a:extLst>
              <a:ext uri="{FF2B5EF4-FFF2-40B4-BE49-F238E27FC236}">
                <a16:creationId xmlns:a16="http://schemas.microsoft.com/office/drawing/2014/main" id="{0DE0A6C5-D207-3335-182D-D732E335199C}"/>
              </a:ext>
            </a:extLst>
          </p:cNvPr>
          <p:cNvSpPr txBox="1"/>
          <p:nvPr/>
        </p:nvSpPr>
        <p:spPr>
          <a:xfrm>
            <a:off x="429797" y="3375112"/>
            <a:ext cx="2926941" cy="738664"/>
          </a:xfrm>
          <a:prstGeom prst="rect">
            <a:avLst/>
          </a:prstGeom>
          <a:solidFill>
            <a:srgbClr val="2F3240"/>
          </a:solidFill>
        </p:spPr>
        <p:txBody>
          <a:bodyPr wrap="square">
            <a:spAutoFit/>
          </a:bodyPr>
          <a:lstStyle/>
          <a:p>
            <a:r>
              <a:rPr lang="fr-FR" sz="1400" dirty="0">
                <a:solidFill>
                  <a:srgbClr val="FFFFFF"/>
                </a:solidFill>
              </a:rPr>
              <a:t>--DEBUT de la méthode </a:t>
            </a:r>
            <a:r>
              <a:rPr lang="fr-FR" sz="1400" dirty="0" err="1">
                <a:solidFill>
                  <a:srgbClr val="FFFFFF"/>
                </a:solidFill>
              </a:rPr>
              <a:t>seConnecter</a:t>
            </a:r>
            <a:endParaRPr lang="fr-FR" sz="1400" dirty="0">
              <a:solidFill>
                <a:srgbClr val="FFFFFF"/>
              </a:solidFill>
            </a:endParaRPr>
          </a:p>
          <a:p>
            <a:r>
              <a:rPr lang="fr-FR" sz="1400" dirty="0">
                <a:solidFill>
                  <a:srgbClr val="FFFFFF"/>
                </a:solidFill>
              </a:rPr>
              <a:t> </a:t>
            </a:r>
            <a:r>
              <a:rPr lang="fr-FR" sz="1400" dirty="0" err="1">
                <a:solidFill>
                  <a:srgbClr val="FFFFFF"/>
                </a:solidFill>
              </a:rPr>
              <a:t>true</a:t>
            </a:r>
            <a:endParaRPr lang="fr-FR" sz="1400" dirty="0">
              <a:solidFill>
                <a:srgbClr val="FFFFFF"/>
              </a:solidFill>
            </a:endParaRPr>
          </a:p>
          <a:p>
            <a:r>
              <a:rPr lang="fr-FR" sz="1400" dirty="0">
                <a:solidFill>
                  <a:srgbClr val="FFFFFF"/>
                </a:solidFill>
              </a:rPr>
              <a:t>FIN de la méthode </a:t>
            </a:r>
            <a:r>
              <a:rPr lang="fr-FR" sz="1400" dirty="0" err="1">
                <a:solidFill>
                  <a:srgbClr val="FFFFFF"/>
                </a:solidFill>
              </a:rPr>
              <a:t>seConnecter</a:t>
            </a:r>
            <a:r>
              <a:rPr lang="fr-FR" sz="1400" dirty="0">
                <a:solidFill>
                  <a:srgbClr val="FFFFFF"/>
                </a:solidFill>
              </a:rPr>
              <a:t> --</a:t>
            </a:r>
          </a:p>
        </p:txBody>
      </p:sp>
    </p:spTree>
    <p:extLst>
      <p:ext uri="{BB962C8B-B14F-4D97-AF65-F5344CB8AC3E}">
        <p14:creationId xmlns:p14="http://schemas.microsoft.com/office/powerpoint/2010/main" val="3041500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6"/>
            <a:ext cx="12192000" cy="6858000"/>
          </a:xfrm>
          <a:prstGeom prst="rect">
            <a:avLst/>
          </a:prstGeom>
          <a:solidFill>
            <a:srgbClr val="011F3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DÉMONSTRATION</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1218795"/>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Création d’un service de recherche de films</a:t>
            </a:r>
          </a:p>
        </p:txBody>
      </p:sp>
    </p:spTree>
    <p:extLst>
      <p:ext uri="{BB962C8B-B14F-4D97-AF65-F5344CB8AC3E}">
        <p14:creationId xmlns:p14="http://schemas.microsoft.com/office/powerpoint/2010/main" val="1127140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F19FB19-BC5C-4CA3-B36F-D05031688B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303" r="1"/>
          <a:stretch/>
        </p:blipFill>
        <p:spPr>
          <a:xfrm>
            <a:off x="0" y="3002"/>
            <a:ext cx="12192000" cy="6843061"/>
          </a:xfrm>
          <a:prstGeom prst="rect">
            <a:avLst/>
          </a:prstGeom>
        </p:spPr>
      </p:pic>
      <p:sp>
        <p:nvSpPr>
          <p:cNvPr id="16" name="Rectangle 15">
            <a:extLst>
              <a:ext uri="{FF2B5EF4-FFF2-40B4-BE49-F238E27FC236}">
                <a16:creationId xmlns:a16="http://schemas.microsoft.com/office/drawing/2014/main" id="{F4792626-5EDF-457E-BC47-35973147636D}"/>
              </a:ext>
            </a:extLst>
          </p:cNvPr>
          <p:cNvSpPr/>
          <p:nvPr/>
        </p:nvSpPr>
        <p:spPr>
          <a:xfrm>
            <a:off x="0" y="-11937"/>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 name="Groupe 13">
            <a:extLst>
              <a:ext uri="{FF2B5EF4-FFF2-40B4-BE49-F238E27FC236}">
                <a16:creationId xmlns:a16="http://schemas.microsoft.com/office/drawing/2014/main" id="{07BC588E-A495-49A9-8813-628670F8E4BB}"/>
              </a:ext>
            </a:extLst>
          </p:cNvPr>
          <p:cNvGrpSpPr/>
          <p:nvPr/>
        </p:nvGrpSpPr>
        <p:grpSpPr>
          <a:xfrm>
            <a:off x="-1" y="0"/>
            <a:ext cx="3657600" cy="6858001"/>
            <a:chOff x="-1" y="0"/>
            <a:chExt cx="4292084" cy="6858001"/>
          </a:xfrm>
        </p:grpSpPr>
        <p:sp>
          <p:nvSpPr>
            <p:cNvPr id="17" name="Flèche : pentagone 16">
              <a:extLst>
                <a:ext uri="{FF2B5EF4-FFF2-40B4-BE49-F238E27FC236}">
                  <a16:creationId xmlns:a16="http://schemas.microsoft.com/office/drawing/2014/main" id="{594D2172-FB13-492C-B76B-A385911C5851}"/>
                </a:ext>
              </a:extLst>
            </p:cNvPr>
            <p:cNvSpPr/>
            <p:nvPr/>
          </p:nvSpPr>
          <p:spPr>
            <a:xfrm>
              <a:off x="-1" y="0"/>
              <a:ext cx="4292083" cy="6858000"/>
            </a:xfrm>
            <a:prstGeom prst="homePlate">
              <a:avLst>
                <a:gd name="adj" fmla="val 50658"/>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riangle rectangle 17">
              <a:extLst>
                <a:ext uri="{FF2B5EF4-FFF2-40B4-BE49-F238E27FC236}">
                  <a16:creationId xmlns:a16="http://schemas.microsoft.com/office/drawing/2014/main" id="{3D0C3274-FA67-4536-99D7-BF36DC8EB5D9}"/>
                </a:ext>
              </a:extLst>
            </p:cNvPr>
            <p:cNvSpPr/>
            <p:nvPr/>
          </p:nvSpPr>
          <p:spPr>
            <a:xfrm>
              <a:off x="0" y="2699281"/>
              <a:ext cx="4292082" cy="4158720"/>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riangle rectangle 18">
              <a:extLst>
                <a:ext uri="{FF2B5EF4-FFF2-40B4-BE49-F238E27FC236}">
                  <a16:creationId xmlns:a16="http://schemas.microsoft.com/office/drawing/2014/main" id="{8A5F0E14-750D-4317-86A8-BA8B26E435A6}"/>
                </a:ext>
              </a:extLst>
            </p:cNvPr>
            <p:cNvSpPr/>
            <p:nvPr/>
          </p:nvSpPr>
          <p:spPr>
            <a:xfrm rot="5400000">
              <a:off x="-68820" y="80756"/>
              <a:ext cx="4429722" cy="4292084"/>
            </a:xfrm>
            <a:prstGeom prst="rtTriangle">
              <a:avLst/>
            </a:prstGeom>
            <a:solidFill>
              <a:srgbClr val="95B258">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 name="Titre 1">
            <a:extLst>
              <a:ext uri="{FF2B5EF4-FFF2-40B4-BE49-F238E27FC236}">
                <a16:creationId xmlns:a16="http://schemas.microsoft.com/office/drawing/2014/main" id="{D4B8AE3F-44D0-4D41-9A92-0871B449521A}"/>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pic>
        <p:nvPicPr>
          <p:cNvPr id="7" name="Graphique 6">
            <a:extLst>
              <a:ext uri="{FF2B5EF4-FFF2-40B4-BE49-F238E27FC236}">
                <a16:creationId xmlns:a16="http://schemas.microsoft.com/office/drawing/2014/main" id="{3ECC1C3A-EA26-42AD-BEC3-DCF5FBAA17F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4185" y="6124782"/>
            <a:ext cx="528776" cy="528776"/>
          </a:xfrm>
          <a:prstGeom prst="rect">
            <a:avLst/>
          </a:prstGeom>
        </p:spPr>
      </p:pic>
      <p:sp>
        <p:nvSpPr>
          <p:cNvPr id="13" name="Espace réservé du texte 19">
            <a:extLst>
              <a:ext uri="{FF2B5EF4-FFF2-40B4-BE49-F238E27FC236}">
                <a16:creationId xmlns:a16="http://schemas.microsoft.com/office/drawing/2014/main" id="{F370911A-DC8A-44E7-BC5B-3A98548EDA9D}"/>
              </a:ext>
            </a:extLst>
          </p:cNvPr>
          <p:cNvSpPr txBox="1">
            <a:spLocks/>
          </p:cNvSpPr>
          <p:nvPr/>
        </p:nvSpPr>
        <p:spPr>
          <a:xfrm>
            <a:off x="354186" y="1218171"/>
            <a:ext cx="3116800" cy="4421658"/>
          </a:xfrm>
          <a:prstGeom prst="rect">
            <a:avLst/>
          </a:prstGeom>
        </p:spPr>
        <p:txBody>
          <a:bodyPr lIns="0" tIns="0" rIns="0" bIns="0" anchor="ctr" anchorCtr="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dirty="0"/>
              <a:t>TRAVAUX PRATIQUES</a:t>
            </a:r>
          </a:p>
        </p:txBody>
      </p:sp>
      <p:sp>
        <p:nvSpPr>
          <p:cNvPr id="15" name="Espace réservé du texte 19">
            <a:extLst>
              <a:ext uri="{FF2B5EF4-FFF2-40B4-BE49-F238E27FC236}">
                <a16:creationId xmlns:a16="http://schemas.microsoft.com/office/drawing/2014/main" id="{BDF6E1C4-75C9-4326-96F9-5F0FA302E826}"/>
              </a:ext>
            </a:extLst>
          </p:cNvPr>
          <p:cNvSpPr txBox="1">
            <a:spLocks/>
          </p:cNvSpPr>
          <p:nvPr/>
        </p:nvSpPr>
        <p:spPr>
          <a:xfrm>
            <a:off x="4011784" y="3027742"/>
            <a:ext cx="7826030"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b="0" dirty="0">
                <a:latin typeface="Segoe UI Light" panose="020B0502040204020203" pitchFamily="34" charset="0"/>
                <a:cs typeface="Segoe UI Light" panose="020B0502040204020203" pitchFamily="34" charset="0"/>
              </a:rPr>
              <a:t>TP fil rouge</a:t>
            </a:r>
          </a:p>
        </p:txBody>
      </p:sp>
    </p:spTree>
    <p:extLst>
      <p:ext uri="{BB962C8B-B14F-4D97-AF65-F5344CB8AC3E}">
        <p14:creationId xmlns:p14="http://schemas.microsoft.com/office/powerpoint/2010/main" val="2138929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A retenir</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6" y="1240233"/>
            <a:ext cx="8330938" cy="4745915"/>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marL="342900" indent="-342900">
              <a:buFont typeface="Arial" panose="020B0604020202020204" pitchFamily="34" charset="0"/>
              <a:buChar char="•"/>
            </a:pPr>
            <a:r>
              <a:rPr lang="fr-FR" sz="2400" dirty="0">
                <a:cs typeface="Segoe UI" panose="020B0502040204020203" pitchFamily="34" charset="0"/>
              </a:rPr>
              <a:t>Les </a:t>
            </a:r>
            <a:r>
              <a:rPr lang="fr-FR" sz="2400" dirty="0">
                <a:solidFill>
                  <a:srgbClr val="95B258"/>
                </a:solidFill>
                <a:cs typeface="Segoe UI" panose="020B0502040204020203" pitchFamily="34" charset="0"/>
              </a:rPr>
              <a:t>services</a:t>
            </a:r>
            <a:r>
              <a:rPr lang="fr-FR" sz="2400" dirty="0">
                <a:cs typeface="Segoe UI" panose="020B0502040204020203" pitchFamily="34" charset="0"/>
              </a:rPr>
              <a:t> contiennent tout le </a:t>
            </a:r>
            <a:r>
              <a:rPr lang="fr-FR" sz="2400" dirty="0">
                <a:solidFill>
                  <a:srgbClr val="95B258"/>
                </a:solidFill>
                <a:cs typeface="Segoe UI" panose="020B0502040204020203" pitchFamily="34" charset="0"/>
              </a:rPr>
              <a:t>code métier</a:t>
            </a:r>
            <a:r>
              <a:rPr lang="fr-FR" sz="2400" dirty="0">
                <a:cs typeface="Segoe UI" panose="020B0502040204020203" pitchFamily="34" charset="0"/>
              </a:rPr>
              <a:t> ou les </a:t>
            </a:r>
            <a:r>
              <a:rPr lang="fr-FR" sz="2400" dirty="0">
                <a:solidFill>
                  <a:srgbClr val="95B258"/>
                </a:solidFill>
                <a:cs typeface="Segoe UI" panose="020B0502040204020203" pitchFamily="34" charset="0"/>
              </a:rPr>
              <a:t>appels serveur</a:t>
            </a:r>
            <a:r>
              <a:rPr lang="fr-FR" sz="2400" dirty="0">
                <a:cs typeface="Segoe UI" panose="020B0502040204020203" pitchFamily="34" charset="0"/>
              </a:rPr>
              <a:t> d’une application </a:t>
            </a:r>
            <a:r>
              <a:rPr lang="fr-FR" sz="2400" dirty="0" err="1">
                <a:cs typeface="Segoe UI" panose="020B0502040204020203" pitchFamily="34" charset="0"/>
              </a:rPr>
              <a:t>Angular</a:t>
            </a:r>
            <a:endParaRPr lang="fr-FR" sz="2400" dirty="0">
              <a:cs typeface="Segoe UI" panose="020B0502040204020203" pitchFamily="34" charset="0"/>
            </a:endParaRPr>
          </a:p>
          <a:p>
            <a:pPr marL="342900" indent="-342900">
              <a:buFont typeface="Arial" panose="020B0604020202020204" pitchFamily="34" charset="0"/>
              <a:buChar char="•"/>
            </a:pPr>
            <a:endParaRPr lang="fr-FR" sz="2400" dirty="0">
              <a:cs typeface="Segoe UI" panose="020B0502040204020203" pitchFamily="34" charset="0"/>
            </a:endParaRPr>
          </a:p>
          <a:p>
            <a:pPr marL="342900" indent="-342900">
              <a:buFont typeface="Arial" panose="020B0604020202020204" pitchFamily="34" charset="0"/>
              <a:buChar char="•"/>
            </a:pPr>
            <a:r>
              <a:rPr lang="fr-FR" sz="2400" dirty="0" err="1">
                <a:cs typeface="Segoe UI" panose="020B0502040204020203" pitchFamily="34" charset="0"/>
              </a:rPr>
              <a:t>Angular</a:t>
            </a:r>
            <a:r>
              <a:rPr lang="fr-FR" sz="2400" dirty="0">
                <a:cs typeface="Segoe UI" panose="020B0502040204020203" pitchFamily="34" charset="0"/>
              </a:rPr>
              <a:t> utilise </a:t>
            </a:r>
            <a:r>
              <a:rPr lang="fr-FR" sz="2400" dirty="0">
                <a:solidFill>
                  <a:srgbClr val="95B258"/>
                </a:solidFill>
                <a:cs typeface="Segoe UI" panose="020B0502040204020203" pitchFamily="34" charset="0"/>
              </a:rPr>
              <a:t>l’injection de dépendance </a:t>
            </a:r>
            <a:r>
              <a:rPr lang="fr-FR" sz="2400" dirty="0">
                <a:cs typeface="Segoe UI" panose="020B0502040204020203" pitchFamily="34" charset="0"/>
              </a:rPr>
              <a:t>pour nous fournir les instances des services</a:t>
            </a:r>
          </a:p>
          <a:p>
            <a:pPr marL="342900" indent="-342900">
              <a:buFont typeface="Arial" panose="020B0604020202020204" pitchFamily="34" charset="0"/>
              <a:buChar char="•"/>
            </a:pPr>
            <a:endParaRPr lang="fr-FR" sz="2400" dirty="0">
              <a:cs typeface="Segoe UI" panose="020B0502040204020203" pitchFamily="34" charset="0"/>
            </a:endParaRPr>
          </a:p>
          <a:p>
            <a:pPr marL="342900" indent="-342900">
              <a:buFont typeface="Arial" panose="020B0604020202020204" pitchFamily="34" charset="0"/>
              <a:buChar char="•"/>
            </a:pPr>
            <a:r>
              <a:rPr lang="fr-FR" sz="2400" dirty="0">
                <a:cs typeface="Segoe UI" panose="020B0502040204020203" pitchFamily="34" charset="0"/>
              </a:rPr>
              <a:t>Les services </a:t>
            </a:r>
            <a:r>
              <a:rPr lang="fr-FR" sz="2400" dirty="0">
                <a:solidFill>
                  <a:srgbClr val="95B258"/>
                </a:solidFill>
                <a:cs typeface="Segoe UI" panose="020B0502040204020203" pitchFamily="34" charset="0"/>
              </a:rPr>
              <a:t>exposent</a:t>
            </a:r>
            <a:r>
              <a:rPr lang="fr-FR" sz="2400" dirty="0">
                <a:cs typeface="Segoe UI" panose="020B0502040204020203" pitchFamily="34" charset="0"/>
              </a:rPr>
              <a:t> nécessairement </a:t>
            </a:r>
            <a:r>
              <a:rPr lang="fr-FR" sz="2400" dirty="0">
                <a:solidFill>
                  <a:srgbClr val="95B258"/>
                </a:solidFill>
                <a:cs typeface="Segoe UI" panose="020B0502040204020203" pitchFamily="34" charset="0"/>
              </a:rPr>
              <a:t>leurs données </a:t>
            </a:r>
            <a:r>
              <a:rPr lang="fr-FR" sz="2400" dirty="0">
                <a:cs typeface="Segoe UI" panose="020B0502040204020203" pitchFamily="34" charset="0"/>
              </a:rPr>
              <a:t>de manière </a:t>
            </a:r>
            <a:r>
              <a:rPr lang="fr-FR" sz="2400" dirty="0">
                <a:solidFill>
                  <a:srgbClr val="95B258"/>
                </a:solidFill>
                <a:cs typeface="Segoe UI" panose="020B0502040204020203" pitchFamily="34" charset="0"/>
              </a:rPr>
              <a:t>asynchrone</a:t>
            </a:r>
            <a:r>
              <a:rPr lang="fr-FR" sz="2400" dirty="0">
                <a:cs typeface="Segoe UI" panose="020B0502040204020203" pitchFamily="34" charset="0"/>
              </a:rPr>
              <a:t> car ils sont tributaires du réseau, d’une BDD, etc.</a:t>
            </a:r>
          </a:p>
          <a:p>
            <a:pPr marL="342900" indent="-342900">
              <a:buFont typeface="Arial" panose="020B0604020202020204" pitchFamily="34" charset="0"/>
              <a:buChar char="•"/>
            </a:pPr>
            <a:endParaRPr lang="fr-FR" sz="2400" dirty="0">
              <a:cs typeface="Segoe UI" panose="020B0502040204020203" pitchFamily="34" charset="0"/>
            </a:endParaRPr>
          </a:p>
          <a:p>
            <a:pPr marL="342900" indent="-342900">
              <a:buFont typeface="Arial" panose="020B0604020202020204" pitchFamily="34" charset="0"/>
              <a:buChar char="•"/>
            </a:pPr>
            <a:r>
              <a:rPr lang="fr-FR" sz="2400" dirty="0">
                <a:cs typeface="Segoe UI" panose="020B0502040204020203" pitchFamily="34" charset="0"/>
              </a:rPr>
              <a:t>Les mots-clefs </a:t>
            </a:r>
            <a:r>
              <a:rPr lang="fr-FR" sz="2400" dirty="0" err="1">
                <a:solidFill>
                  <a:srgbClr val="95B258"/>
                </a:solidFill>
                <a:cs typeface="Segoe UI" panose="020B0502040204020203" pitchFamily="34" charset="0"/>
              </a:rPr>
              <a:t>async</a:t>
            </a:r>
            <a:r>
              <a:rPr lang="fr-FR" sz="2400" dirty="0">
                <a:solidFill>
                  <a:srgbClr val="95B258"/>
                </a:solidFill>
                <a:cs typeface="Segoe UI" panose="020B0502040204020203" pitchFamily="34" charset="0"/>
              </a:rPr>
              <a:t>/</a:t>
            </a:r>
            <a:r>
              <a:rPr lang="fr-FR" sz="2400" dirty="0" err="1">
                <a:solidFill>
                  <a:srgbClr val="95B258"/>
                </a:solidFill>
                <a:cs typeface="Segoe UI" panose="020B0502040204020203" pitchFamily="34" charset="0"/>
              </a:rPr>
              <a:t>await</a:t>
            </a:r>
            <a:r>
              <a:rPr lang="fr-FR" sz="2400" dirty="0">
                <a:solidFill>
                  <a:srgbClr val="95B258"/>
                </a:solidFill>
                <a:cs typeface="Segoe UI" panose="020B0502040204020203" pitchFamily="34" charset="0"/>
              </a:rPr>
              <a:t> </a:t>
            </a:r>
            <a:r>
              <a:rPr lang="fr-FR" sz="2400" dirty="0">
                <a:cs typeface="Segoe UI" panose="020B0502040204020203" pitchFamily="34" charset="0"/>
              </a:rPr>
              <a:t>permettent de simplifier considérablement l’utilisation des promesses et de retrouver la même logique qu’en programmation synchrone</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2949726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Graphique 9" descr="Objectif">
            <a:extLst>
              <a:ext uri="{FF2B5EF4-FFF2-40B4-BE49-F238E27FC236}">
                <a16:creationId xmlns:a16="http://schemas.microsoft.com/office/drawing/2014/main" id="{E1102742-C409-45FE-B8C4-7EA6C9A7C2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5" y="428630"/>
            <a:ext cx="587415" cy="587415"/>
          </a:xfrm>
          <a:prstGeom prst="rect">
            <a:avLst/>
          </a:prstGeom>
        </p:spPr>
      </p:pic>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OBJECTIFS</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OBJECTIFS</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4185" y="6124782"/>
            <a:ext cx="528776" cy="528776"/>
          </a:xfrm>
          <a:prstGeom prst="rect">
            <a:avLst/>
          </a:prstGeom>
        </p:spPr>
      </p:pic>
      <p:sp>
        <p:nvSpPr>
          <p:cNvPr id="27" name="Rectangle 26">
            <a:extLst>
              <a:ext uri="{FF2B5EF4-FFF2-40B4-BE49-F238E27FC236}">
                <a16:creationId xmlns:a16="http://schemas.microsoft.com/office/drawing/2014/main" id="{407441ED-22CD-4BE0-BAC9-3DE1A5B5DD30}"/>
              </a:ext>
            </a:extLst>
          </p:cNvPr>
          <p:cNvSpPr/>
          <p:nvPr/>
        </p:nvSpPr>
        <p:spPr>
          <a:xfrm>
            <a:off x="3825172" y="124232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Organigramme : Entrée manuelle 27">
            <a:extLst>
              <a:ext uri="{FF2B5EF4-FFF2-40B4-BE49-F238E27FC236}">
                <a16:creationId xmlns:a16="http://schemas.microsoft.com/office/drawing/2014/main" id="{198D380E-6092-4D34-BB2B-D9FDFA98D592}"/>
              </a:ext>
            </a:extLst>
          </p:cNvPr>
          <p:cNvSpPr/>
          <p:nvPr/>
        </p:nvSpPr>
        <p:spPr>
          <a:xfrm>
            <a:off x="3825173"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idx="4294967295"/>
          </p:nvPr>
        </p:nvSpPr>
        <p:spPr>
          <a:xfrm>
            <a:off x="3981450" y="1510853"/>
            <a:ext cx="3219450" cy="840230"/>
          </a:xfrm>
          <a:noFill/>
          <a:ln>
            <a:noFill/>
          </a:ln>
        </p:spPr>
        <p:txBody>
          <a:bodyPr wrap="square" anchor="t" anchorCtr="0">
            <a:spAutoFit/>
          </a:bodyPr>
          <a:lstStyle/>
          <a:p>
            <a:r>
              <a:rPr lang="fr-FR" sz="1800" dirty="0">
                <a:solidFill>
                  <a:srgbClr val="FFFFFF"/>
                </a:solidFill>
              </a:rPr>
              <a:t>Rappel sur l’utilité de la couche Service dans une application</a:t>
            </a:r>
          </a:p>
        </p:txBody>
      </p:sp>
      <p:sp>
        <p:nvSpPr>
          <p:cNvPr id="29" name="Rectangle 28">
            <a:extLst>
              <a:ext uri="{FF2B5EF4-FFF2-40B4-BE49-F238E27FC236}">
                <a16:creationId xmlns:a16="http://schemas.microsoft.com/office/drawing/2014/main" id="{1522FDB3-AE46-4618-A27A-2408B17A0AFC}"/>
              </a:ext>
            </a:extLst>
          </p:cNvPr>
          <p:cNvSpPr/>
          <p:nvPr/>
        </p:nvSpPr>
        <p:spPr>
          <a:xfrm>
            <a:off x="8271587" y="1186766"/>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CAF52408-79BF-4BB1-BAD9-055F85DD5055}"/>
              </a:ext>
            </a:extLst>
          </p:cNvPr>
          <p:cNvSpPr txBox="1">
            <a:spLocks/>
          </p:cNvSpPr>
          <p:nvPr/>
        </p:nvSpPr>
        <p:spPr>
          <a:xfrm>
            <a:off x="8429626" y="1501945"/>
            <a:ext cx="3171824" cy="59093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créer et injecter un service </a:t>
            </a:r>
            <a:r>
              <a:rPr lang="fr-FR" sz="1800" dirty="0" err="1">
                <a:solidFill>
                  <a:srgbClr val="FFFFFF"/>
                </a:solidFill>
              </a:rPr>
              <a:t>Angular</a:t>
            </a:r>
            <a:endParaRPr lang="fr-FR" sz="1800" dirty="0">
              <a:solidFill>
                <a:srgbClr val="FFFFFF"/>
              </a:solidFill>
            </a:endParaRP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flipH="1">
            <a:off x="3825171"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AC019884-BA86-4B0F-8E48-4FEB774059EE}"/>
              </a:ext>
            </a:extLst>
          </p:cNvPr>
          <p:cNvSpPr/>
          <p:nvPr/>
        </p:nvSpPr>
        <p:spPr>
          <a:xfrm>
            <a:off x="3825172" y="3962278"/>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Organigramme : Entrée manuelle 27">
            <a:extLst>
              <a:ext uri="{FF2B5EF4-FFF2-40B4-BE49-F238E27FC236}">
                <a16:creationId xmlns:a16="http://schemas.microsoft.com/office/drawing/2014/main" id="{E1065FBA-2AAE-4D0A-BAAA-9BFCA98864EB}"/>
              </a:ext>
            </a:extLst>
          </p:cNvPr>
          <p:cNvSpPr/>
          <p:nvPr/>
        </p:nvSpPr>
        <p:spPr>
          <a:xfrm>
            <a:off x="3825173"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Titre 1">
            <a:extLst>
              <a:ext uri="{FF2B5EF4-FFF2-40B4-BE49-F238E27FC236}">
                <a16:creationId xmlns:a16="http://schemas.microsoft.com/office/drawing/2014/main" id="{4C5AE0EA-6490-4053-BB7D-1891CC555C4B}"/>
              </a:ext>
            </a:extLst>
          </p:cNvPr>
          <p:cNvSpPr txBox="1">
            <a:spLocks/>
          </p:cNvSpPr>
          <p:nvPr/>
        </p:nvSpPr>
        <p:spPr>
          <a:xfrm>
            <a:off x="3981450" y="4230805"/>
            <a:ext cx="3219450"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se servir de l’injection de dépendances pour utiliser un service</a:t>
            </a:r>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flipH="1">
            <a:off x="3825171" y="5311427"/>
            <a:ext cx="3566226" cy="11027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Titre 1">
            <a:extLst>
              <a:ext uri="{FF2B5EF4-FFF2-40B4-BE49-F238E27FC236}">
                <a16:creationId xmlns:a16="http://schemas.microsoft.com/office/drawing/2014/main" id="{86015692-C481-4AB1-807F-14F19FC3AB38}"/>
              </a:ext>
            </a:extLst>
          </p:cNvPr>
          <p:cNvSpPr txBox="1">
            <a:spLocks/>
          </p:cNvSpPr>
          <p:nvPr/>
        </p:nvSpPr>
        <p:spPr>
          <a:xfrm>
            <a:off x="8429626" y="4221898"/>
            <a:ext cx="3171824" cy="840230"/>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FFFFFF"/>
                </a:solidFill>
              </a:rPr>
              <a:t>Savoir utiliser des attributs du contrôleur pour agir sur l’affichage</a:t>
            </a:r>
          </a:p>
        </p:txBody>
      </p:sp>
      <p:sp>
        <p:nvSpPr>
          <p:cNvPr id="4" name="Rectangle 3">
            <a:extLst>
              <a:ext uri="{FF2B5EF4-FFF2-40B4-BE49-F238E27FC236}">
                <a16:creationId xmlns:a16="http://schemas.microsoft.com/office/drawing/2014/main" id="{7750D111-6A8C-11EC-1B3A-0356EDA8B70A}"/>
              </a:ext>
            </a:extLst>
          </p:cNvPr>
          <p:cNvSpPr/>
          <p:nvPr/>
        </p:nvSpPr>
        <p:spPr>
          <a:xfrm>
            <a:off x="8271587" y="3962279"/>
            <a:ext cx="3566227" cy="2451862"/>
          </a:xfrm>
          <a:prstGeom prst="rect">
            <a:avLst/>
          </a:prstGeom>
          <a:solidFill>
            <a:srgbClr val="141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Organigramme : Entrée manuelle 27">
            <a:extLst>
              <a:ext uri="{FF2B5EF4-FFF2-40B4-BE49-F238E27FC236}">
                <a16:creationId xmlns:a16="http://schemas.microsoft.com/office/drawing/2014/main" id="{3269883C-E427-0114-3443-3C7D07C65C24}"/>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FDA58DD5-1679-210A-D77A-8D1DE15CE631}"/>
              </a:ext>
            </a:extLst>
          </p:cNvPr>
          <p:cNvSpPr txBox="1">
            <a:spLocks/>
          </p:cNvSpPr>
          <p:nvPr/>
        </p:nvSpPr>
        <p:spPr>
          <a:xfrm>
            <a:off x="8429626" y="4221898"/>
            <a:ext cx="3171824" cy="1089529"/>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spc="-1" dirty="0">
                <a:solidFill>
                  <a:srgbClr val="FFFFFF"/>
                </a:solidFill>
                <a:latin typeface="Segoe UI"/>
              </a:rPr>
              <a:t>Connaître le principe de promesse, de programmation asynchrone et de programmation réactive</a:t>
            </a:r>
            <a:endParaRPr lang="fr-FR" sz="1800" dirty="0">
              <a:solidFill>
                <a:schemeClr val="bg1"/>
              </a:solidFill>
            </a:endParaRPr>
          </a:p>
        </p:txBody>
      </p:sp>
      <p:sp>
        <p:nvSpPr>
          <p:cNvPr id="8" name="Organigramme : Entrée manuelle 27">
            <a:extLst>
              <a:ext uri="{FF2B5EF4-FFF2-40B4-BE49-F238E27FC236}">
                <a16:creationId xmlns:a16="http://schemas.microsoft.com/office/drawing/2014/main" id="{B390D974-111F-D04F-CF2C-0BEAEE7EB0E2}"/>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9406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re 1">
            <a:extLst>
              <a:ext uri="{FF2B5EF4-FFF2-40B4-BE49-F238E27FC236}">
                <a16:creationId xmlns:a16="http://schemas.microsoft.com/office/drawing/2014/main" id="{7527A91C-BEDC-4E76-82F7-D5C77DD72ECF}"/>
              </a:ext>
            </a:extLst>
          </p:cNvPr>
          <p:cNvSpPr txBox="1">
            <a:spLocks/>
          </p:cNvSpPr>
          <p:nvPr/>
        </p:nvSpPr>
        <p:spPr>
          <a:xfrm>
            <a:off x="4359264" y="3429000"/>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Présentation de la programmation asynchrone</a:t>
            </a:r>
          </a:p>
        </p:txBody>
      </p:sp>
      <p:sp>
        <p:nvSpPr>
          <p:cNvPr id="43" name="Titre 1">
            <a:extLst>
              <a:ext uri="{FF2B5EF4-FFF2-40B4-BE49-F238E27FC236}">
                <a16:creationId xmlns:a16="http://schemas.microsoft.com/office/drawing/2014/main" id="{1B0027D7-EF67-4A03-81A8-E1EE0215D45B}"/>
              </a:ext>
            </a:extLst>
          </p:cNvPr>
          <p:cNvSpPr txBox="1">
            <a:spLocks/>
          </p:cNvSpPr>
          <p:nvPr/>
        </p:nvSpPr>
        <p:spPr>
          <a:xfrm>
            <a:off x="4359264" y="2601055"/>
            <a:ext cx="6253470"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Injection de dépendances</a:t>
            </a:r>
          </a:p>
        </p:txBody>
      </p:sp>
      <p:sp>
        <p:nvSpPr>
          <p:cNvPr id="6" name="Rectangle 5">
            <a:extLst>
              <a:ext uri="{FF2B5EF4-FFF2-40B4-BE49-F238E27FC236}">
                <a16:creationId xmlns:a16="http://schemas.microsoft.com/office/drawing/2014/main" id="{C8E028F3-B265-4C26-AE39-985114110839}"/>
              </a:ext>
            </a:extLst>
          </p:cNvPr>
          <p:cNvSpPr/>
          <p:nvPr/>
        </p:nvSpPr>
        <p:spPr>
          <a:xfrm>
            <a:off x="0" y="0"/>
            <a:ext cx="3470989" cy="6858000"/>
          </a:xfrm>
          <a:prstGeom prst="rect">
            <a:avLst/>
          </a:pr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texte 19">
            <a:extLst>
              <a:ext uri="{FF2B5EF4-FFF2-40B4-BE49-F238E27FC236}">
                <a16:creationId xmlns:a16="http://schemas.microsoft.com/office/drawing/2014/main" id="{2B41308F-BC0B-48D7-87BB-2B0B96E1A818}"/>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SOMMAIRE</a:t>
            </a:r>
          </a:p>
        </p:txBody>
      </p:sp>
      <p:sp>
        <p:nvSpPr>
          <p:cNvPr id="14" name="Titre 1">
            <a:extLst>
              <a:ext uri="{FF2B5EF4-FFF2-40B4-BE49-F238E27FC236}">
                <a16:creationId xmlns:a16="http://schemas.microsoft.com/office/drawing/2014/main" id="{3C4C42B5-78D4-43BA-9AEF-E786F5CC3DD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SOMMAIRE</a:t>
            </a:r>
          </a:p>
        </p:txBody>
      </p:sp>
      <p:pic>
        <p:nvPicPr>
          <p:cNvPr id="16" name="Graphique 15">
            <a:extLst>
              <a:ext uri="{FF2B5EF4-FFF2-40B4-BE49-F238E27FC236}">
                <a16:creationId xmlns:a16="http://schemas.microsoft.com/office/drawing/2014/main" id="{5727DDCA-0BE5-4E22-A2E0-0367F5B3627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2" name="Titre 1"/>
          <p:cNvSpPr>
            <a:spLocks noGrp="1"/>
          </p:cNvSpPr>
          <p:nvPr>
            <p:ph type="ctrTitle" idx="4294967295"/>
          </p:nvPr>
        </p:nvSpPr>
        <p:spPr>
          <a:xfrm>
            <a:off x="4342341" y="1112461"/>
            <a:ext cx="6606396" cy="341632"/>
          </a:xfrm>
          <a:noFill/>
          <a:ln>
            <a:noFill/>
          </a:ln>
        </p:spPr>
        <p:txBody>
          <a:bodyPr wrap="square" anchor="t" anchorCtr="0">
            <a:spAutoFit/>
          </a:bodyPr>
          <a:lstStyle/>
          <a:p>
            <a:r>
              <a:rPr lang="fr-FR" sz="1800" dirty="0">
                <a:solidFill>
                  <a:srgbClr val="141E26"/>
                </a:solidFill>
              </a:rPr>
              <a:t>Rappels sur le concept de services</a:t>
            </a:r>
            <a:endParaRPr lang="fr-FR" sz="1800" b="1" dirty="0">
              <a:solidFill>
                <a:srgbClr val="141E26"/>
              </a:solidFill>
            </a:endParaRPr>
          </a:p>
        </p:txBody>
      </p:sp>
      <p:grpSp>
        <p:nvGrpSpPr>
          <p:cNvPr id="3" name="Groupe 2">
            <a:extLst>
              <a:ext uri="{FF2B5EF4-FFF2-40B4-BE49-F238E27FC236}">
                <a16:creationId xmlns:a16="http://schemas.microsoft.com/office/drawing/2014/main" id="{C034616E-7336-4DBC-BEEC-32134FC5CA9A}"/>
              </a:ext>
            </a:extLst>
          </p:cNvPr>
          <p:cNvGrpSpPr/>
          <p:nvPr/>
        </p:nvGrpSpPr>
        <p:grpSpPr>
          <a:xfrm>
            <a:off x="3816714" y="1112462"/>
            <a:ext cx="352619" cy="341632"/>
            <a:chOff x="3816714" y="1112462"/>
            <a:chExt cx="542922" cy="526006"/>
          </a:xfrm>
        </p:grpSpPr>
        <p:sp>
          <p:nvSpPr>
            <p:cNvPr id="28" name="Organigramme : Entrée manuelle 27">
              <a:extLst>
                <a:ext uri="{FF2B5EF4-FFF2-40B4-BE49-F238E27FC236}">
                  <a16:creationId xmlns:a16="http://schemas.microsoft.com/office/drawing/2014/main" id="{198D380E-6092-4D34-BB2B-D9FDFA98D592}"/>
                </a:ext>
              </a:extLst>
            </p:cNvPr>
            <p:cNvSpPr/>
            <p:nvPr/>
          </p:nvSpPr>
          <p:spPr>
            <a:xfrm rot="5400000">
              <a:off x="3825173"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Organigramme : Entrée manuelle 27">
              <a:extLst>
                <a:ext uri="{FF2B5EF4-FFF2-40B4-BE49-F238E27FC236}">
                  <a16:creationId xmlns:a16="http://schemas.microsoft.com/office/drawing/2014/main" id="{8E232A21-C057-49F8-A96A-203E18686FC4}"/>
                </a:ext>
              </a:extLst>
            </p:cNvPr>
            <p:cNvSpPr/>
            <p:nvPr/>
          </p:nvSpPr>
          <p:spPr>
            <a:xfrm rot="5400000" flipH="1">
              <a:off x="3825171" y="1104005"/>
              <a:ext cx="526006" cy="54292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AAD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8F4F3436-8174-434B-B61A-27DE845E4CC3}"/>
              </a:ext>
            </a:extLst>
          </p:cNvPr>
          <p:cNvGrpSpPr/>
          <p:nvPr/>
        </p:nvGrpSpPr>
        <p:grpSpPr>
          <a:xfrm rot="5400000">
            <a:off x="3839129" y="1853212"/>
            <a:ext cx="341634" cy="352619"/>
            <a:chOff x="8271587" y="2588788"/>
            <a:chExt cx="3566226" cy="1105399"/>
          </a:xfrm>
        </p:grpSpPr>
        <p:sp>
          <p:nvSpPr>
            <p:cNvPr id="31" name="Organigramme : Entrée manuelle 27">
              <a:extLst>
                <a:ext uri="{FF2B5EF4-FFF2-40B4-BE49-F238E27FC236}">
                  <a16:creationId xmlns:a16="http://schemas.microsoft.com/office/drawing/2014/main" id="{156EFFAF-ACF8-4ACB-BF38-FB64C804FC80}"/>
                </a:ext>
              </a:extLst>
            </p:cNvPr>
            <p:cNvSpPr/>
            <p:nvPr/>
          </p:nvSpPr>
          <p:spPr>
            <a:xfrm>
              <a:off x="8271587" y="2588789"/>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rganigramme : Entrée manuelle 27">
              <a:extLst>
                <a:ext uri="{FF2B5EF4-FFF2-40B4-BE49-F238E27FC236}">
                  <a16:creationId xmlns:a16="http://schemas.microsoft.com/office/drawing/2014/main" id="{B0ED99D8-09C5-47F1-BA8F-DF712EDE29E9}"/>
                </a:ext>
              </a:extLst>
            </p:cNvPr>
            <p:cNvSpPr/>
            <p:nvPr/>
          </p:nvSpPr>
          <p:spPr>
            <a:xfrm flipH="1">
              <a:off x="8271587" y="2588788"/>
              <a:ext cx="3566226" cy="110539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3B5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 name="Groupe 6">
            <a:extLst>
              <a:ext uri="{FF2B5EF4-FFF2-40B4-BE49-F238E27FC236}">
                <a16:creationId xmlns:a16="http://schemas.microsoft.com/office/drawing/2014/main" id="{BBDA650A-F324-4799-A306-68C47DE23A72}"/>
              </a:ext>
            </a:extLst>
          </p:cNvPr>
          <p:cNvGrpSpPr/>
          <p:nvPr/>
        </p:nvGrpSpPr>
        <p:grpSpPr>
          <a:xfrm>
            <a:off x="3833636" y="2601055"/>
            <a:ext cx="352619" cy="341632"/>
            <a:chOff x="3816713" y="2710839"/>
            <a:chExt cx="542923" cy="526007"/>
          </a:xfrm>
        </p:grpSpPr>
        <p:sp>
          <p:nvSpPr>
            <p:cNvPr id="35" name="Organigramme : Entrée manuelle 27">
              <a:extLst>
                <a:ext uri="{FF2B5EF4-FFF2-40B4-BE49-F238E27FC236}">
                  <a16:creationId xmlns:a16="http://schemas.microsoft.com/office/drawing/2014/main" id="{E1065FBA-2AAE-4D0A-BAAA-9BFCA98864EB}"/>
                </a:ext>
              </a:extLst>
            </p:cNvPr>
            <p:cNvSpPr/>
            <p:nvPr/>
          </p:nvSpPr>
          <p:spPr>
            <a:xfrm rot="5400000">
              <a:off x="3825172"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a:p>
          </p:txBody>
        </p:sp>
        <p:sp>
          <p:nvSpPr>
            <p:cNvPr id="37" name="Organigramme : Entrée manuelle 27">
              <a:extLst>
                <a:ext uri="{FF2B5EF4-FFF2-40B4-BE49-F238E27FC236}">
                  <a16:creationId xmlns:a16="http://schemas.microsoft.com/office/drawing/2014/main" id="{49EA19CE-E787-4BF6-AEC1-DCEC39FC664E}"/>
                </a:ext>
              </a:extLst>
            </p:cNvPr>
            <p:cNvSpPr/>
            <p:nvPr/>
          </p:nvSpPr>
          <p:spPr>
            <a:xfrm rot="5400000" flipH="1">
              <a:off x="3825170" y="2702382"/>
              <a:ext cx="526007" cy="5429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b="1" dirty="0"/>
            </a:p>
          </p:txBody>
        </p:sp>
      </p:grpSp>
      <p:grpSp>
        <p:nvGrpSpPr>
          <p:cNvPr id="5" name="Groupe 4">
            <a:extLst>
              <a:ext uri="{FF2B5EF4-FFF2-40B4-BE49-F238E27FC236}">
                <a16:creationId xmlns:a16="http://schemas.microsoft.com/office/drawing/2014/main" id="{5401FB42-E633-4F0B-B6BB-C526381CF12E}"/>
              </a:ext>
            </a:extLst>
          </p:cNvPr>
          <p:cNvGrpSpPr/>
          <p:nvPr/>
        </p:nvGrpSpPr>
        <p:grpSpPr>
          <a:xfrm rot="5400000">
            <a:off x="3839129" y="3423508"/>
            <a:ext cx="341632" cy="352617"/>
            <a:chOff x="8271587" y="5311425"/>
            <a:chExt cx="3566226" cy="1102714"/>
          </a:xfrm>
        </p:grpSpPr>
        <p:sp>
          <p:nvSpPr>
            <p:cNvPr id="39" name="Organigramme : Entrée manuelle 27">
              <a:extLst>
                <a:ext uri="{FF2B5EF4-FFF2-40B4-BE49-F238E27FC236}">
                  <a16:creationId xmlns:a16="http://schemas.microsoft.com/office/drawing/2014/main" id="{9F3DB527-6837-4D59-ADA8-27D509E50B16}"/>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Organigramme : Entrée manuelle 27">
              <a:extLst>
                <a:ext uri="{FF2B5EF4-FFF2-40B4-BE49-F238E27FC236}">
                  <a16:creationId xmlns:a16="http://schemas.microsoft.com/office/drawing/2014/main" id="{09B5218C-2787-4529-A79A-BD8F560B868C}"/>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3" name="Graphique 22" descr="Diagramme de Gantt avec un remplissage uni">
            <a:extLst>
              <a:ext uri="{FF2B5EF4-FFF2-40B4-BE49-F238E27FC236}">
                <a16:creationId xmlns:a16="http://schemas.microsoft.com/office/drawing/2014/main" id="{B99F2089-E1F9-457E-ACD0-AD5C1BF1E4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54185" y="428629"/>
            <a:ext cx="587415" cy="587415"/>
          </a:xfrm>
          <a:prstGeom prst="rect">
            <a:avLst/>
          </a:prstGeom>
        </p:spPr>
      </p:pic>
      <p:sp>
        <p:nvSpPr>
          <p:cNvPr id="30" name="Titre 1">
            <a:extLst>
              <a:ext uri="{FF2B5EF4-FFF2-40B4-BE49-F238E27FC236}">
                <a16:creationId xmlns:a16="http://schemas.microsoft.com/office/drawing/2014/main" id="{6EB776A7-6E6C-4154-8A6E-454039D93BC0}"/>
              </a:ext>
            </a:extLst>
          </p:cNvPr>
          <p:cNvSpPr txBox="1">
            <a:spLocks/>
          </p:cNvSpPr>
          <p:nvPr/>
        </p:nvSpPr>
        <p:spPr>
          <a:xfrm>
            <a:off x="4359262" y="1856758"/>
            <a:ext cx="6606395"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Créer un service </a:t>
            </a:r>
            <a:r>
              <a:rPr lang="fr-FR" sz="1800" dirty="0" err="1">
                <a:solidFill>
                  <a:srgbClr val="141E26"/>
                </a:solidFill>
              </a:rPr>
              <a:t>Angular</a:t>
            </a:r>
            <a:endParaRPr lang="fr-FR" sz="1800" dirty="0">
              <a:solidFill>
                <a:srgbClr val="141E26"/>
              </a:solidFill>
            </a:endParaRPr>
          </a:p>
        </p:txBody>
      </p:sp>
      <p:sp>
        <p:nvSpPr>
          <p:cNvPr id="47" name="Titre 1">
            <a:extLst>
              <a:ext uri="{FF2B5EF4-FFF2-40B4-BE49-F238E27FC236}">
                <a16:creationId xmlns:a16="http://schemas.microsoft.com/office/drawing/2014/main" id="{394E04D5-D5DD-412F-914A-A513D191AFDA}"/>
              </a:ext>
            </a:extLst>
          </p:cNvPr>
          <p:cNvSpPr txBox="1">
            <a:spLocks/>
          </p:cNvSpPr>
          <p:nvPr/>
        </p:nvSpPr>
        <p:spPr>
          <a:xfrm>
            <a:off x="4359263" y="4256945"/>
            <a:ext cx="6191251" cy="341632"/>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r>
              <a:rPr lang="fr-FR" sz="1800" dirty="0">
                <a:solidFill>
                  <a:srgbClr val="141E26"/>
                </a:solidFill>
              </a:rPr>
              <a:t>Présentation des promesses</a:t>
            </a:r>
          </a:p>
        </p:txBody>
      </p:sp>
      <p:grpSp>
        <p:nvGrpSpPr>
          <p:cNvPr id="48" name="Groupe 47">
            <a:extLst>
              <a:ext uri="{FF2B5EF4-FFF2-40B4-BE49-F238E27FC236}">
                <a16:creationId xmlns:a16="http://schemas.microsoft.com/office/drawing/2014/main" id="{0A37E153-BBDB-47E7-A56E-1B0814DB28AE}"/>
              </a:ext>
            </a:extLst>
          </p:cNvPr>
          <p:cNvGrpSpPr/>
          <p:nvPr/>
        </p:nvGrpSpPr>
        <p:grpSpPr>
          <a:xfrm rot="5400000">
            <a:off x="3839128" y="4251453"/>
            <a:ext cx="341632" cy="352617"/>
            <a:chOff x="8271587" y="5311425"/>
            <a:chExt cx="3566226" cy="1102714"/>
          </a:xfrm>
        </p:grpSpPr>
        <p:sp>
          <p:nvSpPr>
            <p:cNvPr id="49" name="Organigramme : Entrée manuelle 27">
              <a:extLst>
                <a:ext uri="{FF2B5EF4-FFF2-40B4-BE49-F238E27FC236}">
                  <a16:creationId xmlns:a16="http://schemas.microsoft.com/office/drawing/2014/main" id="{E3532368-68FF-4EBC-AA2F-3F16E5A1A8E7}"/>
                </a:ext>
              </a:extLst>
            </p:cNvPr>
            <p:cNvSpPr/>
            <p:nvPr/>
          </p:nvSpPr>
          <p:spPr>
            <a:xfrm>
              <a:off x="8271587" y="5311426"/>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Organigramme : Entrée manuelle 27">
              <a:extLst>
                <a:ext uri="{FF2B5EF4-FFF2-40B4-BE49-F238E27FC236}">
                  <a16:creationId xmlns:a16="http://schemas.microsoft.com/office/drawing/2014/main" id="{5F5DD75B-CF85-4C7F-B9DC-5BBB764C9C3F}"/>
                </a:ext>
              </a:extLst>
            </p:cNvPr>
            <p:cNvSpPr/>
            <p:nvPr/>
          </p:nvSpPr>
          <p:spPr>
            <a:xfrm flipH="1">
              <a:off x="8271587" y="5311425"/>
              <a:ext cx="3566226" cy="110271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575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575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753"/>
                  </a:moveTo>
                  <a:lnTo>
                    <a:pt x="10000" y="0"/>
                  </a:lnTo>
                  <a:lnTo>
                    <a:pt x="10000" y="10000"/>
                  </a:lnTo>
                  <a:lnTo>
                    <a:pt x="0" y="10000"/>
                  </a:lnTo>
                  <a:lnTo>
                    <a:pt x="0" y="5753"/>
                  </a:lnTo>
                  <a:close/>
                </a:path>
              </a:pathLst>
            </a:custGeom>
            <a:solidFill>
              <a:srgbClr val="016B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95663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Rappels sur le concept de services</a:t>
            </a:r>
          </a:p>
        </p:txBody>
      </p:sp>
    </p:spTree>
    <p:extLst>
      <p:ext uri="{BB962C8B-B14F-4D97-AF65-F5344CB8AC3E}">
        <p14:creationId xmlns:p14="http://schemas.microsoft.com/office/powerpoint/2010/main" val="107154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sur le concept de services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5379871"/>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b="0" strike="noStrike" spc="-1" dirty="0">
                <a:solidFill>
                  <a:srgbClr val="343642"/>
                </a:solidFill>
                <a:latin typeface="Segoe UI"/>
              </a:rPr>
              <a:t>Dans l’architecture MVC, </a:t>
            </a:r>
          </a:p>
          <a:p>
            <a:pPr marL="342900" indent="-342900">
              <a:lnSpc>
                <a:spcPct val="120000"/>
              </a:lnSpc>
              <a:buFont typeface="Arial" panose="020B0604020202020204" pitchFamily="34" charset="0"/>
              <a:buChar char="•"/>
            </a:pPr>
            <a:r>
              <a:rPr lang="fr-FR" sz="2400" b="0" strike="noStrike" spc="-1" dirty="0">
                <a:solidFill>
                  <a:srgbClr val="343642"/>
                </a:solidFill>
                <a:latin typeface="Segoe UI"/>
              </a:rPr>
              <a:t>Les </a:t>
            </a:r>
            <a:r>
              <a:rPr lang="fr-FR" sz="2400" b="0" strike="noStrike" spc="-1" dirty="0">
                <a:solidFill>
                  <a:srgbClr val="95B258"/>
                </a:solidFill>
                <a:latin typeface="Segoe UI"/>
              </a:rPr>
              <a:t>services</a:t>
            </a:r>
            <a:r>
              <a:rPr lang="fr-FR" sz="2400" b="0" strike="noStrike" spc="-1" dirty="0">
                <a:solidFill>
                  <a:srgbClr val="343642"/>
                </a:solidFill>
                <a:latin typeface="Segoe UI"/>
              </a:rPr>
              <a:t> reçoivent toutes les </a:t>
            </a:r>
            <a:r>
              <a:rPr lang="fr-FR" sz="2400" b="0" strike="noStrike" spc="-1" dirty="0">
                <a:solidFill>
                  <a:srgbClr val="95B258"/>
                </a:solidFill>
                <a:latin typeface="Segoe UI"/>
              </a:rPr>
              <a:t>responsabilités du métier</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Calculs,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Requêtes (base de données ou serveur),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Validation,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Paiement,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Etc.</a:t>
            </a:r>
          </a:p>
          <a:p>
            <a:pPr marL="342900" indent="-342900">
              <a:lnSpc>
                <a:spcPct val="120000"/>
              </a:lnSpc>
              <a:buFont typeface="Arial" panose="020B0604020202020204" pitchFamily="34" charset="0"/>
              <a:buChar char="•"/>
            </a:pPr>
            <a:r>
              <a:rPr lang="fr-FR" sz="2400" b="0" strike="noStrike" spc="-1" dirty="0">
                <a:solidFill>
                  <a:srgbClr val="343642"/>
                </a:solidFill>
                <a:latin typeface="Segoe UI"/>
              </a:rPr>
              <a:t>Les saisies et actions utilisateurs sont pré-vérifiées par les contrôleurs. </a:t>
            </a:r>
          </a:p>
          <a:p>
            <a:pPr marL="342900" indent="-342900">
              <a:lnSpc>
                <a:spcPct val="120000"/>
              </a:lnSpc>
              <a:buFont typeface="Arial" panose="020B0604020202020204" pitchFamily="34" charset="0"/>
              <a:buChar char="•"/>
            </a:pPr>
            <a:r>
              <a:rPr lang="fr-FR" sz="2400" b="0" strike="noStrike" spc="-1" dirty="0">
                <a:solidFill>
                  <a:srgbClr val="343642"/>
                </a:solidFill>
                <a:latin typeface="Segoe UI"/>
              </a:rPr>
              <a:t>Un service procède tout de même à des vérifications plus poussées :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L’utilisateur a-t-il les droits pour effectuer cette action ?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Est-ce qu’il dispose d’assez de crédit sur son compte ?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Etc.</a:t>
            </a:r>
            <a:endParaRPr lang="fr-FR" b="0" strike="noStrike" spc="-1" dirty="0">
              <a:solidFill>
                <a:srgbClr val="95B258"/>
              </a:solidFill>
              <a:latin typeface="Segoe UI"/>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115698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Rappels sur le concept de services</a:t>
            </a: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
        <p:nvSpPr>
          <p:cNvPr id="2" name="Rectangle 1">
            <a:extLst>
              <a:ext uri="{FF2B5EF4-FFF2-40B4-BE49-F238E27FC236}">
                <a16:creationId xmlns:a16="http://schemas.microsoft.com/office/drawing/2014/main" id="{BEFA8CF9-7CEA-7B10-6389-444BA6C15645}"/>
              </a:ext>
            </a:extLst>
          </p:cNvPr>
          <p:cNvSpPr/>
          <p:nvPr/>
        </p:nvSpPr>
        <p:spPr>
          <a:xfrm>
            <a:off x="2346649" y="1665073"/>
            <a:ext cx="1712168"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Contrôleur connexion</a:t>
            </a:r>
          </a:p>
        </p:txBody>
      </p:sp>
      <p:sp>
        <p:nvSpPr>
          <p:cNvPr id="3" name="Rectangle 2">
            <a:extLst>
              <a:ext uri="{FF2B5EF4-FFF2-40B4-BE49-F238E27FC236}">
                <a16:creationId xmlns:a16="http://schemas.microsoft.com/office/drawing/2014/main" id="{3ED766B8-0861-968B-C0E3-305DDB909082}"/>
              </a:ext>
            </a:extLst>
          </p:cNvPr>
          <p:cNvSpPr/>
          <p:nvPr/>
        </p:nvSpPr>
        <p:spPr>
          <a:xfrm>
            <a:off x="2346649" y="4961282"/>
            <a:ext cx="3477102"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solidFill>
                  <a:prstClr val="white"/>
                </a:solidFill>
                <a:latin typeface="Segoe UI" panose="020B0502040204020203" pitchFamily="34" charset="0"/>
                <a:cs typeface="Segoe UI" panose="020B0502040204020203" pitchFamily="34" charset="0"/>
              </a:rPr>
              <a:t>Service utilisateur</a:t>
            </a:r>
            <a:endParaRPr kumimoji="0" lang="fr-FR" sz="2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143EE68-DB9C-13B9-F7C3-665F1B47AFA6}"/>
              </a:ext>
            </a:extLst>
          </p:cNvPr>
          <p:cNvSpPr/>
          <p:nvPr/>
        </p:nvSpPr>
        <p:spPr>
          <a:xfrm>
            <a:off x="6223064" y="1665073"/>
            <a:ext cx="1712168"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Contrôleur inscription</a:t>
            </a:r>
          </a:p>
        </p:txBody>
      </p:sp>
      <p:sp>
        <p:nvSpPr>
          <p:cNvPr id="7" name="Rectangle 6">
            <a:extLst>
              <a:ext uri="{FF2B5EF4-FFF2-40B4-BE49-F238E27FC236}">
                <a16:creationId xmlns:a16="http://schemas.microsoft.com/office/drawing/2014/main" id="{6DCACCFD-3E22-52B1-F633-CE7A6E6FC155}"/>
              </a:ext>
            </a:extLst>
          </p:cNvPr>
          <p:cNvSpPr/>
          <p:nvPr/>
        </p:nvSpPr>
        <p:spPr>
          <a:xfrm>
            <a:off x="10099479" y="1641299"/>
            <a:ext cx="1712168" cy="826495"/>
          </a:xfrm>
          <a:prstGeom prst="rect">
            <a:avLst/>
          </a:prstGeom>
          <a:solidFill>
            <a:srgbClr val="065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rPr>
              <a:t>Contrôleur accueil</a:t>
            </a:r>
          </a:p>
        </p:txBody>
      </p:sp>
      <p:cxnSp>
        <p:nvCxnSpPr>
          <p:cNvPr id="10" name="Connecteur : en angle 9">
            <a:extLst>
              <a:ext uri="{FF2B5EF4-FFF2-40B4-BE49-F238E27FC236}">
                <a16:creationId xmlns:a16="http://schemas.microsoft.com/office/drawing/2014/main" id="{0CC14467-441A-5151-6A22-AFCDC890382E}"/>
              </a:ext>
            </a:extLst>
          </p:cNvPr>
          <p:cNvCxnSpPr>
            <a:cxnSpLocks/>
            <a:stCxn id="7" idx="2"/>
            <a:endCxn id="12" idx="0"/>
          </p:cNvCxnSpPr>
          <p:nvPr/>
        </p:nvCxnSpPr>
        <p:spPr>
          <a:xfrm rot="5400000">
            <a:off x="8848058" y="2878669"/>
            <a:ext cx="2518380" cy="1696631"/>
          </a:xfrm>
          <a:prstGeom prst="bentConnector3">
            <a:avLst>
              <a:gd name="adj1" fmla="val 50000"/>
            </a:avLst>
          </a:prstGeom>
          <a:ln w="76200">
            <a:solidFill>
              <a:srgbClr val="011F3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25A539A2-6768-9434-1F48-1EBEB25492C2}"/>
              </a:ext>
            </a:extLst>
          </p:cNvPr>
          <p:cNvCxnSpPr>
            <a:cxnSpLocks/>
            <a:stCxn id="4" idx="2"/>
            <a:endCxn id="3" idx="0"/>
          </p:cNvCxnSpPr>
          <p:nvPr/>
        </p:nvCxnSpPr>
        <p:spPr>
          <a:xfrm rot="5400000">
            <a:off x="4347317" y="2229451"/>
            <a:ext cx="2469714" cy="2993948"/>
          </a:xfrm>
          <a:prstGeom prst="bentConnector3">
            <a:avLst>
              <a:gd name="adj1" fmla="val 50000"/>
            </a:avLst>
          </a:prstGeom>
          <a:ln w="76200">
            <a:solidFill>
              <a:srgbClr val="011F39"/>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EEFBCA3-EC68-A622-0725-55B9C17A5981}"/>
              </a:ext>
            </a:extLst>
          </p:cNvPr>
          <p:cNvSpPr/>
          <p:nvPr/>
        </p:nvSpPr>
        <p:spPr>
          <a:xfrm>
            <a:off x="7520381" y="4986174"/>
            <a:ext cx="3477102" cy="826495"/>
          </a:xfrm>
          <a:prstGeom prst="rect">
            <a:avLst/>
          </a:prstGeom>
          <a:solidFill>
            <a:srgbClr val="95B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400" dirty="0">
                <a:solidFill>
                  <a:prstClr val="white"/>
                </a:solidFill>
                <a:latin typeface="Segoe UI" panose="020B0502040204020203" pitchFamily="34" charset="0"/>
                <a:cs typeface="Segoe UI" panose="020B0502040204020203" pitchFamily="34" charset="0"/>
              </a:rPr>
              <a:t>Service actualités</a:t>
            </a:r>
            <a:endParaRPr kumimoji="0" lang="fr-FR" sz="24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cxnSp>
        <p:nvCxnSpPr>
          <p:cNvPr id="13" name="Connecteur : en angle 12">
            <a:extLst>
              <a:ext uri="{FF2B5EF4-FFF2-40B4-BE49-F238E27FC236}">
                <a16:creationId xmlns:a16="http://schemas.microsoft.com/office/drawing/2014/main" id="{9480F577-6518-7497-1080-1F09B94B0E0C}"/>
              </a:ext>
            </a:extLst>
          </p:cNvPr>
          <p:cNvCxnSpPr>
            <a:cxnSpLocks/>
          </p:cNvCxnSpPr>
          <p:nvPr/>
        </p:nvCxnSpPr>
        <p:spPr>
          <a:xfrm rot="5400000">
            <a:off x="6273637" y="279358"/>
            <a:ext cx="2493488" cy="6870363"/>
          </a:xfrm>
          <a:prstGeom prst="bentConnector3">
            <a:avLst>
              <a:gd name="adj1" fmla="val 50458"/>
            </a:avLst>
          </a:prstGeom>
          <a:ln w="76200">
            <a:solidFill>
              <a:srgbClr val="011F39"/>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ngle 13">
            <a:extLst>
              <a:ext uri="{FF2B5EF4-FFF2-40B4-BE49-F238E27FC236}">
                <a16:creationId xmlns:a16="http://schemas.microsoft.com/office/drawing/2014/main" id="{9D070625-D2DF-47AC-71CE-D9D780B3DA8C}"/>
              </a:ext>
            </a:extLst>
          </p:cNvPr>
          <p:cNvCxnSpPr>
            <a:cxnSpLocks/>
            <a:stCxn id="2" idx="2"/>
          </p:cNvCxnSpPr>
          <p:nvPr/>
        </p:nvCxnSpPr>
        <p:spPr>
          <a:xfrm rot="16200000" flipH="1">
            <a:off x="2409109" y="3285192"/>
            <a:ext cx="2469714" cy="882466"/>
          </a:xfrm>
          <a:prstGeom prst="bentConnector3">
            <a:avLst>
              <a:gd name="adj1" fmla="val 50000"/>
            </a:avLst>
          </a:prstGeom>
          <a:ln w="76200">
            <a:solidFill>
              <a:srgbClr val="011F3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589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944C23-0306-4C79-A615-0F5495658BA7}"/>
              </a:ext>
            </a:extLst>
          </p:cNvPr>
          <p:cNvSpPr/>
          <p:nvPr/>
        </p:nvSpPr>
        <p:spPr>
          <a:xfrm>
            <a:off x="0" y="0"/>
            <a:ext cx="12192000" cy="6858000"/>
          </a:xfrm>
          <a:prstGeom prst="rect">
            <a:avLst/>
          </a:prstGeom>
          <a:solidFill>
            <a:srgbClr val="011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Graphique 6">
            <a:extLst>
              <a:ext uri="{FF2B5EF4-FFF2-40B4-BE49-F238E27FC236}">
                <a16:creationId xmlns:a16="http://schemas.microsoft.com/office/drawing/2014/main" id="{9E6F0052-C844-4C3B-948F-88E3961AD71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185" y="6124782"/>
            <a:ext cx="528776" cy="528776"/>
          </a:xfrm>
          <a:prstGeom prst="rect">
            <a:avLst/>
          </a:prstGeom>
        </p:spPr>
      </p:pic>
      <p:sp>
        <p:nvSpPr>
          <p:cNvPr id="4" name="Titre 1">
            <a:extLst>
              <a:ext uri="{FF2B5EF4-FFF2-40B4-BE49-F238E27FC236}">
                <a16:creationId xmlns:a16="http://schemas.microsoft.com/office/drawing/2014/main" id="{22BF55BC-6F2B-4024-95D5-A0C7ADD879BE}"/>
              </a:ext>
            </a:extLst>
          </p:cNvPr>
          <p:cNvSpPr txBox="1">
            <a:spLocks/>
          </p:cNvSpPr>
          <p:nvPr/>
        </p:nvSpPr>
        <p:spPr>
          <a:xfrm>
            <a:off x="3825174" y="428630"/>
            <a:ext cx="8012641" cy="438699"/>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chemeClr val="bg1"/>
                </a:solidFill>
              </a:rPr>
              <a:t>Les technologies cross-platform : Ionic</a:t>
            </a:r>
          </a:p>
          <a:p>
            <a:r>
              <a:rPr lang="fr-FR" b="1" cap="all" dirty="0">
                <a:solidFill>
                  <a:schemeClr val="bg1"/>
                </a:solidFill>
                <a:latin typeface="Segoe UI" panose="020B0502040204020203" pitchFamily="34" charset="0"/>
                <a:cs typeface="Segoe UI" panose="020B0502040204020203" pitchFamily="34" charset="0"/>
              </a:rPr>
              <a:t>Développement de services </a:t>
            </a:r>
            <a:r>
              <a:rPr lang="fr-FR" b="1" cap="all" dirty="0" err="1">
                <a:solidFill>
                  <a:schemeClr val="bg1"/>
                </a:solidFill>
                <a:latin typeface="Segoe UI" panose="020B0502040204020203" pitchFamily="34" charset="0"/>
                <a:cs typeface="Segoe UI" panose="020B0502040204020203" pitchFamily="34" charset="0"/>
              </a:rPr>
              <a:t>Angular</a:t>
            </a:r>
            <a:endParaRPr lang="fr-FR" b="1" cap="all" dirty="0">
              <a:solidFill>
                <a:schemeClr val="bg1"/>
              </a:solidFill>
              <a:latin typeface="Segoe UI" panose="020B0502040204020203" pitchFamily="34" charset="0"/>
              <a:cs typeface="Segoe UI" panose="020B0502040204020203" pitchFamily="34" charset="0"/>
            </a:endParaRPr>
          </a:p>
        </p:txBody>
      </p:sp>
      <p:sp>
        <p:nvSpPr>
          <p:cNvPr id="5" name="Espace réservé du texte 19">
            <a:extLst>
              <a:ext uri="{FF2B5EF4-FFF2-40B4-BE49-F238E27FC236}">
                <a16:creationId xmlns:a16="http://schemas.microsoft.com/office/drawing/2014/main" id="{E04311FB-FBF7-4BC4-BD8F-F8A468C6FE97}"/>
              </a:ext>
            </a:extLst>
          </p:cNvPr>
          <p:cNvSpPr txBox="1">
            <a:spLocks/>
          </p:cNvSpPr>
          <p:nvPr/>
        </p:nvSpPr>
        <p:spPr>
          <a:xfrm>
            <a:off x="354185" y="2699281"/>
            <a:ext cx="11483629" cy="609398"/>
          </a:xfrm>
          <a:prstGeom prst="rect">
            <a:avLst/>
          </a:prstGeom>
        </p:spPr>
        <p:txBody>
          <a:bodyPr wrap="square" lIns="0" tIns="0" rIns="0" bIns="0">
            <a:sp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sz="4400" dirty="0"/>
              <a:t>Créer un service </a:t>
            </a:r>
            <a:r>
              <a:rPr lang="fr-FR" sz="4400" dirty="0" err="1"/>
              <a:t>Angular</a:t>
            </a:r>
            <a:endParaRPr lang="fr-FR" sz="4400" dirty="0"/>
          </a:p>
        </p:txBody>
      </p:sp>
    </p:spTree>
    <p:extLst>
      <p:ext uri="{BB962C8B-B14F-4D97-AF65-F5344CB8AC3E}">
        <p14:creationId xmlns:p14="http://schemas.microsoft.com/office/powerpoint/2010/main" val="3538397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19">
            <a:extLst>
              <a:ext uri="{FF2B5EF4-FFF2-40B4-BE49-F238E27FC236}">
                <a16:creationId xmlns:a16="http://schemas.microsoft.com/office/drawing/2014/main" id="{EF71FCD1-EB37-485B-827A-23A3785D6F72}"/>
              </a:ext>
            </a:extLst>
          </p:cNvPr>
          <p:cNvSpPr txBox="1">
            <a:spLocks/>
          </p:cNvSpPr>
          <p:nvPr/>
        </p:nvSpPr>
        <p:spPr>
          <a:xfrm>
            <a:off x="354186" y="1240233"/>
            <a:ext cx="2852415" cy="4421658"/>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solidFill>
                  <a:srgbClr val="3B518E"/>
                </a:solidFill>
              </a:rPr>
              <a:t>Créer un service </a:t>
            </a:r>
            <a:r>
              <a:rPr lang="fr-FR" dirty="0" err="1">
                <a:solidFill>
                  <a:srgbClr val="3B518E"/>
                </a:solidFill>
              </a:rPr>
              <a:t>Angular</a:t>
            </a:r>
            <a:endParaRPr lang="fr-FR" dirty="0">
              <a:solidFill>
                <a:srgbClr val="3B518E"/>
              </a:solidFill>
            </a:endParaRPr>
          </a:p>
        </p:txBody>
      </p:sp>
      <p:sp>
        <p:nvSpPr>
          <p:cNvPr id="6" name="Titre 1">
            <a:extLst>
              <a:ext uri="{FF2B5EF4-FFF2-40B4-BE49-F238E27FC236}">
                <a16:creationId xmlns:a16="http://schemas.microsoft.com/office/drawing/2014/main" id="{48EE39BE-9E8A-4EFB-AA76-646D28DDBF24}"/>
              </a:ext>
            </a:extLst>
          </p:cNvPr>
          <p:cNvSpPr txBox="1">
            <a:spLocks/>
          </p:cNvSpPr>
          <p:nvPr/>
        </p:nvSpPr>
        <p:spPr>
          <a:xfrm>
            <a:off x="3825174" y="428630"/>
            <a:ext cx="8012641" cy="542920"/>
          </a:xfrm>
          <a:prstGeom prst="rect">
            <a:avLst/>
          </a:prstGeom>
        </p:spPr>
        <p:txBody>
          <a:bodyPr lIns="0" tIns="0" rIns="0" bIns="0" anchor="t" anchorCtr="0">
            <a:normAutofit/>
          </a:bodyPr>
          <a:lstStyle>
            <a:lvl1pPr algn="r" defTabSz="914400" rtl="0" eaLnBrk="1" latinLnBrk="0" hangingPunct="1">
              <a:lnSpc>
                <a:spcPct val="90000"/>
              </a:lnSpc>
              <a:spcBef>
                <a:spcPct val="0"/>
              </a:spcBef>
              <a:buNone/>
              <a:defRPr sz="1400" kern="1200">
                <a:solidFill>
                  <a:srgbClr val="222933"/>
                </a:solidFill>
                <a:latin typeface="Segoe UI Light" panose="020B0502040204020203" pitchFamily="34" charset="0"/>
                <a:ea typeface="+mj-ea"/>
                <a:cs typeface="Segoe UI Light" panose="020B0502040204020203" pitchFamily="34" charset="0"/>
              </a:defRPr>
            </a:lvl1pPr>
          </a:lstStyle>
          <a:p>
            <a:r>
              <a:rPr lang="fr-FR" dirty="0">
                <a:solidFill>
                  <a:srgbClr val="141E26"/>
                </a:solidFill>
              </a:rPr>
              <a:t>Les technologies cross-platform : Ionic</a:t>
            </a:r>
          </a:p>
          <a:p>
            <a:r>
              <a:rPr lang="fr-FR" b="1" cap="all" dirty="0">
                <a:solidFill>
                  <a:srgbClr val="3B518E"/>
                </a:solidFill>
                <a:latin typeface="Segoe UI" panose="020B0502040204020203" pitchFamily="34" charset="0"/>
                <a:cs typeface="Segoe UI" panose="020B0502040204020203" pitchFamily="34" charset="0"/>
              </a:rPr>
              <a:t>Développement de services </a:t>
            </a:r>
            <a:r>
              <a:rPr lang="fr-FR" b="1" cap="all" dirty="0" err="1">
                <a:solidFill>
                  <a:srgbClr val="3B518E"/>
                </a:solidFill>
                <a:latin typeface="Segoe UI" panose="020B0502040204020203" pitchFamily="34" charset="0"/>
                <a:cs typeface="Segoe UI" panose="020B0502040204020203" pitchFamily="34" charset="0"/>
              </a:rPr>
              <a:t>Angular</a:t>
            </a:r>
            <a:endParaRPr lang="fr-FR" b="1" cap="all" dirty="0">
              <a:solidFill>
                <a:srgbClr val="3B518E"/>
              </a:solidFill>
              <a:latin typeface="Segoe UI" panose="020B0502040204020203" pitchFamily="34" charset="0"/>
              <a:cs typeface="Segoe UI" panose="020B0502040204020203" pitchFamily="34" charset="0"/>
            </a:endParaRPr>
          </a:p>
        </p:txBody>
      </p:sp>
      <p:sp>
        <p:nvSpPr>
          <p:cNvPr id="8" name="Titre 1">
            <a:extLst>
              <a:ext uri="{FF2B5EF4-FFF2-40B4-BE49-F238E27FC236}">
                <a16:creationId xmlns:a16="http://schemas.microsoft.com/office/drawing/2014/main" id="{3ADDBDFA-01BC-4E72-B5CD-1788B348E5A6}"/>
              </a:ext>
            </a:extLst>
          </p:cNvPr>
          <p:cNvSpPr txBox="1">
            <a:spLocks/>
          </p:cNvSpPr>
          <p:nvPr/>
        </p:nvSpPr>
        <p:spPr>
          <a:xfrm>
            <a:off x="3506875" y="1240233"/>
            <a:ext cx="8330938" cy="4825873"/>
          </a:xfrm>
          <a:prstGeom prst="rect">
            <a:avLst/>
          </a:prstGeom>
          <a:noFill/>
          <a:ln>
            <a:noFill/>
          </a:ln>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a:lstStyle>
          <a:p>
            <a:pPr>
              <a:lnSpc>
                <a:spcPct val="120000"/>
              </a:lnSpc>
            </a:pPr>
            <a:r>
              <a:rPr lang="fr-FR" sz="2400" b="0" strike="noStrike" spc="-1" dirty="0">
                <a:solidFill>
                  <a:srgbClr val="343642"/>
                </a:solidFill>
                <a:latin typeface="Segoe UI"/>
              </a:rPr>
              <a:t>Les services </a:t>
            </a:r>
            <a:r>
              <a:rPr lang="fr-FR" sz="2400" b="0" strike="noStrike" spc="-1" dirty="0" err="1">
                <a:solidFill>
                  <a:srgbClr val="95B258"/>
                </a:solidFill>
                <a:latin typeface="Segoe UI"/>
              </a:rPr>
              <a:t>Angular</a:t>
            </a:r>
            <a:r>
              <a:rPr lang="fr-FR" sz="2400" b="0" strike="noStrike" spc="-1" dirty="0">
                <a:solidFill>
                  <a:srgbClr val="343642"/>
                </a:solidFill>
                <a:latin typeface="Segoe UI"/>
              </a:rPr>
              <a:t> sont des </a:t>
            </a:r>
            <a:r>
              <a:rPr lang="fr-FR" sz="2400" b="0" strike="noStrike" spc="-1" dirty="0">
                <a:solidFill>
                  <a:srgbClr val="95B258"/>
                </a:solidFill>
                <a:latin typeface="Segoe UI"/>
              </a:rPr>
              <a:t>classes </a:t>
            </a:r>
            <a:r>
              <a:rPr lang="fr-FR" sz="2400" b="0" strike="noStrike" spc="-1" dirty="0" err="1">
                <a:solidFill>
                  <a:srgbClr val="95B258"/>
                </a:solidFill>
                <a:latin typeface="Segoe UI"/>
              </a:rPr>
              <a:t>TypeScript</a:t>
            </a:r>
            <a:r>
              <a:rPr lang="fr-FR" sz="2400" b="0" strike="noStrike" spc="-1" dirty="0">
                <a:solidFill>
                  <a:srgbClr val="95B258"/>
                </a:solidFill>
                <a:latin typeface="Segoe UI"/>
              </a:rPr>
              <a:t> </a:t>
            </a:r>
            <a:r>
              <a:rPr lang="fr-FR" sz="2400" b="0" strike="noStrike" spc="-1" dirty="0">
                <a:solidFill>
                  <a:srgbClr val="141E26"/>
                </a:solidFill>
                <a:latin typeface="Segoe UI"/>
              </a:rPr>
              <a:t>annotées</a:t>
            </a:r>
            <a:r>
              <a:rPr lang="fr-FR" sz="2400" b="0" strike="noStrike" spc="-1" dirty="0">
                <a:solidFill>
                  <a:srgbClr val="95B258"/>
                </a:solidFill>
                <a:latin typeface="Segoe UI"/>
              </a:rPr>
              <a:t> @Injectable</a:t>
            </a:r>
          </a:p>
          <a:p>
            <a:pPr marL="800100" lvl="1" indent="-342900">
              <a:lnSpc>
                <a:spcPct val="120000"/>
              </a:lnSpc>
              <a:buFont typeface="Arial" panose="020B0604020202020204" pitchFamily="34" charset="0"/>
              <a:buChar char="•"/>
            </a:pPr>
            <a:r>
              <a:rPr lang="fr-FR" b="0" strike="noStrike" spc="-1" dirty="0">
                <a:solidFill>
                  <a:srgbClr val="141E26"/>
                </a:solidFill>
                <a:latin typeface="Segoe UI"/>
              </a:rPr>
              <a:t>Les services sont déclarés  avec l’annotation @Injectable pour permettre </a:t>
            </a:r>
            <a:r>
              <a:rPr lang="fr-FR" b="0" strike="noStrike" spc="-1" dirty="0">
                <a:solidFill>
                  <a:srgbClr val="95B258"/>
                </a:solidFill>
                <a:latin typeface="Segoe UI"/>
              </a:rPr>
              <a:t>l’injection de dépendances</a:t>
            </a:r>
          </a:p>
          <a:p>
            <a:pPr marL="800100" lvl="1" indent="-342900">
              <a:lnSpc>
                <a:spcPct val="120000"/>
              </a:lnSpc>
              <a:buFont typeface="Arial" panose="020B0604020202020204" pitchFamily="34" charset="0"/>
              <a:buChar char="•"/>
            </a:pPr>
            <a:r>
              <a:rPr lang="fr-FR" b="0" strike="noStrike" spc="-1" dirty="0">
                <a:solidFill>
                  <a:srgbClr val="141E26"/>
                </a:solidFill>
                <a:latin typeface="Segoe UI"/>
              </a:rPr>
              <a:t>Les services sont enregistrés comme « Provider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Ils possèdent des méthodes et des attributs</a:t>
            </a:r>
          </a:p>
          <a:p>
            <a:pPr marL="800100" lvl="1" indent="-342900">
              <a:lnSpc>
                <a:spcPct val="120000"/>
              </a:lnSpc>
              <a:buFont typeface="Arial" panose="020B0604020202020204" pitchFamily="34" charset="0"/>
              <a:buChar char="•"/>
            </a:pPr>
            <a:endParaRPr lang="fr-FR" sz="2400" b="0" strike="noStrike" spc="-1" dirty="0">
              <a:solidFill>
                <a:srgbClr val="95B258"/>
              </a:solidFill>
              <a:latin typeface="Segoe UI"/>
            </a:endParaRPr>
          </a:p>
          <a:p>
            <a:pPr marL="342900" indent="-342900">
              <a:lnSpc>
                <a:spcPct val="120000"/>
              </a:lnSpc>
              <a:buFont typeface="Arial" panose="020B0604020202020204" pitchFamily="34" charset="0"/>
              <a:buChar char="•"/>
            </a:pPr>
            <a:r>
              <a:rPr lang="fr-FR" sz="2400" b="0" strike="noStrike" spc="-1" dirty="0">
                <a:solidFill>
                  <a:srgbClr val="343642"/>
                </a:solidFill>
                <a:latin typeface="Segoe UI"/>
              </a:rPr>
              <a:t>Attention néanmoins dans leur conception : </a:t>
            </a:r>
            <a:endParaRPr lang="fr-FR" sz="1800" b="0" strike="noStrike" spc="-1" dirty="0">
              <a:solidFill>
                <a:srgbClr val="343642"/>
              </a:solidFill>
              <a:latin typeface="Segoe UI"/>
            </a:endParaRP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il est nécessaire qu’ils soient </a:t>
            </a:r>
            <a:r>
              <a:rPr lang="fr-FR" b="0" strike="noStrike" spc="-1" dirty="0" err="1">
                <a:solidFill>
                  <a:srgbClr val="95B258"/>
                </a:solidFill>
                <a:latin typeface="Segoe UI"/>
              </a:rPr>
              <a:t>Stateless</a:t>
            </a:r>
            <a:r>
              <a:rPr lang="fr-FR" b="0" strike="noStrike" spc="-1" dirty="0">
                <a:solidFill>
                  <a:srgbClr val="343642"/>
                </a:solidFill>
                <a:latin typeface="Segoe UI"/>
              </a:rPr>
              <a:t>, </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L’exécution d’une méthode ne dépende pas de l’état du service (valeur d’un attribut, exécution d’une méthode précédente)</a:t>
            </a:r>
          </a:p>
          <a:p>
            <a:pPr marL="800100" lvl="1" indent="-342900">
              <a:lnSpc>
                <a:spcPct val="120000"/>
              </a:lnSpc>
              <a:buFont typeface="Arial" panose="020B0604020202020204" pitchFamily="34" charset="0"/>
              <a:buChar char="•"/>
            </a:pPr>
            <a:r>
              <a:rPr lang="fr-FR" b="0" strike="noStrike" spc="-1" dirty="0">
                <a:solidFill>
                  <a:srgbClr val="343642"/>
                </a:solidFill>
                <a:latin typeface="Segoe UI"/>
              </a:rPr>
              <a:t>Le service dispose de toutes les informations à travers les arguments passés par le contrôleur qui l’appelle </a:t>
            </a:r>
          </a:p>
        </p:txBody>
      </p:sp>
      <p:pic>
        <p:nvPicPr>
          <p:cNvPr id="9" name="Graphique 8">
            <a:extLst>
              <a:ext uri="{FF2B5EF4-FFF2-40B4-BE49-F238E27FC236}">
                <a16:creationId xmlns:a16="http://schemas.microsoft.com/office/drawing/2014/main" id="{6D568089-B2B3-4769-9325-554149C6E5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4184" y="6124781"/>
            <a:ext cx="528777" cy="528777"/>
          </a:xfrm>
          <a:prstGeom prst="rect">
            <a:avLst/>
          </a:prstGeom>
        </p:spPr>
      </p:pic>
    </p:spTree>
    <p:extLst>
      <p:ext uri="{BB962C8B-B14F-4D97-AF65-F5344CB8AC3E}">
        <p14:creationId xmlns:p14="http://schemas.microsoft.com/office/powerpoint/2010/main" val="415111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THÈME OFFICE" val="RIT6VH5m"/>
  <p:tag name="ARTICULATE_DESIGN_ID_1_THÈME OFFICE" val="R66cABEG"/>
  <p:tag name="ARTICULATE_SLIDE_COUNT" val="20"/>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b">
        <a:normAutofit/>
      </a:bodyPr>
      <a:lstStyle>
        <a:defPPr>
          <a:defRPr sz="2400" dirty="0" smtClean="0"/>
        </a:defPPr>
      </a:lstStyle>
    </a:txDef>
  </a:objectDefaults>
  <a:extraClrSchemeLst/>
  <a:extLst>
    <a:ext uri="{05A4C25C-085E-4340-85A3-A5531E510DB2}">
      <thm15:themeFamily xmlns:thm15="http://schemas.microsoft.com/office/thememl/2012/main" name="ENI-ecole-Informatique-Charte_Graphique-v2023.potx" id="{8DF23D5A-EBA0-4384-9913-53A09D13838D}" vid="{220E91A7-61C3-4B73-AA27-DB095AB2A8A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0B208920A0C840A3CDE654A4512E2F" ma:contentTypeVersion="0" ma:contentTypeDescription="Create a new document." ma:contentTypeScope="" ma:versionID="b2e561040e0ac59d152e97dc13bf789c">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29325A-7D08-4BEC-8323-1239C2286932}"/>
</file>

<file path=customXml/itemProps2.xml><?xml version="1.0" encoding="utf-8"?>
<ds:datastoreItem xmlns:ds="http://schemas.openxmlformats.org/officeDocument/2006/customXml" ds:itemID="{792112B7-675F-4876-9B67-FE360DED350F}">
  <ds:schemaRefs>
    <ds:schemaRef ds:uri="http://schemas.microsoft.com/sharepoint/v3/contenttype/forms"/>
  </ds:schemaRefs>
</ds:datastoreItem>
</file>

<file path=customXml/itemProps3.xml><?xml version="1.0" encoding="utf-8"?>
<ds:datastoreItem xmlns:ds="http://schemas.openxmlformats.org/officeDocument/2006/customXml" ds:itemID="{E0744E35-8DFE-42FB-9B27-EF60FB2821E4}">
  <ds:schemaRefs>
    <ds:schemaRef ds:uri="http://purl.org/dc/elements/1.1/"/>
    <ds:schemaRef ds:uri="http://schemas.microsoft.com/office/2006/metadata/properties"/>
    <ds:schemaRef ds:uri="cfaffce1-5344-4c4f-bfb6-760f0e673929"/>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ea210992-230b-44bf-b9a2-2f8c10b8863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ENI-ecole-Informatique-Charte_Graphique-v2023</Template>
  <TotalTime>1996</TotalTime>
  <Words>3387</Words>
  <Application>Microsoft Office PowerPoint</Application>
  <PresentationFormat>Grand écran</PresentationFormat>
  <Paragraphs>472</Paragraphs>
  <Slides>28</Slides>
  <Notes>20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Arial</vt:lpstr>
      <vt:lpstr>Arial</vt:lpstr>
      <vt:lpstr>Calibri</vt:lpstr>
      <vt:lpstr>Montserrat</vt:lpstr>
      <vt:lpstr>Consolas</vt:lpstr>
      <vt:lpstr>Wingdings</vt:lpstr>
      <vt:lpstr>Segoe UI Light</vt:lpstr>
      <vt:lpstr>Segoe UI</vt:lpstr>
      <vt:lpstr>Thème Office</vt:lpstr>
      <vt:lpstr>Les technologies cross-platform : Ionic Module 06 – Développement de services Angular</vt:lpstr>
      <vt:lpstr>Présentation PowerPoint</vt:lpstr>
      <vt:lpstr>Rappel sur l’utilité de la couche Service dans une application</vt:lpstr>
      <vt:lpstr>Rappels sur le concept de services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Nom de la formation</dc:title>
  <dc:creator>Nathalie HERVOCHE</dc:creator>
  <cp:lastModifiedBy>Anne-Lise BAILLE</cp:lastModifiedBy>
  <cp:revision>920</cp:revision>
  <dcterms:created xsi:type="dcterms:W3CDTF">2023-01-06T06:52:31Z</dcterms:created>
  <dcterms:modified xsi:type="dcterms:W3CDTF">2023-04-21T08:31:51Z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f66734b3-83b1-41cc-940e-f23d0c158fc1</vt:lpwstr>
  </property>
  <property fmtid="{D5CDD505-2E9C-101B-9397-08002B2CF9AE}" pid="3" name="ContentTypeId">
    <vt:lpwstr>0x010100450B208920A0C840A3CDE654A4512E2F</vt:lpwstr>
  </property>
  <property fmtid="{D5CDD505-2E9C-101B-9397-08002B2CF9AE}" pid="4" name="ArticulateGUID">
    <vt:lpwstr>4C016939-3D63-4BD5-8C4B-0D84325C8D72</vt:lpwstr>
  </property>
  <property fmtid="{D5CDD505-2E9C-101B-9397-08002B2CF9AE}" pid="5" name="ArticulatePath">
    <vt:lpwstr>débuter_powerapps_video_ENI</vt:lpwstr>
  </property>
  <property fmtid="{D5CDD505-2E9C-101B-9397-08002B2CF9AE}" pid="6" name="MediaServiceImageTags">
    <vt:lpwstr/>
  </property>
  <property fmtid="{D5CDD505-2E9C-101B-9397-08002B2CF9AE}" pid="7" name="Order">
    <vt:r8>1965700</vt:r8>
  </property>
  <property fmtid="{D5CDD505-2E9C-101B-9397-08002B2CF9AE}" pid="8" name="xd_Signature">
    <vt:bool>false</vt:bool>
  </property>
  <property fmtid="{D5CDD505-2E9C-101B-9397-08002B2CF9AE}" pid="9" name="xd_ProgID">
    <vt:lpwstr/>
  </property>
  <property fmtid="{D5CDD505-2E9C-101B-9397-08002B2CF9AE}" pid="10" name="_ExtendedDescription">
    <vt:lpwstr/>
  </property>
  <property fmtid="{D5CDD505-2E9C-101B-9397-08002B2CF9AE}" pid="11" name="TriggerFlowInfo">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ies>
</file>